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39" r:id="rId4"/>
    <p:sldId id="340" r:id="rId5"/>
    <p:sldId id="341" r:id="rId6"/>
    <p:sldId id="379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82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257" r:id="rId46"/>
    <p:sldId id="258" r:id="rId47"/>
    <p:sldId id="259" r:id="rId48"/>
    <p:sldId id="260" r:id="rId49"/>
    <p:sldId id="261" r:id="rId50"/>
    <p:sldId id="262" r:id="rId51"/>
    <p:sldId id="263" r:id="rId52"/>
    <p:sldId id="264" r:id="rId53"/>
    <p:sldId id="265" r:id="rId54"/>
    <p:sldId id="266" r:id="rId55"/>
    <p:sldId id="267" r:id="rId56"/>
    <p:sldId id="268" r:id="rId57"/>
    <p:sldId id="269" r:id="rId58"/>
    <p:sldId id="270" r:id="rId59"/>
    <p:sldId id="271" r:id="rId60"/>
    <p:sldId id="272" r:id="rId61"/>
    <p:sldId id="273" r:id="rId62"/>
    <p:sldId id="274" r:id="rId63"/>
    <p:sldId id="275" r:id="rId64"/>
    <p:sldId id="276" r:id="rId65"/>
    <p:sldId id="277" r:id="rId66"/>
    <p:sldId id="278" r:id="rId67"/>
    <p:sldId id="279" r:id="rId68"/>
    <p:sldId id="280" r:id="rId69"/>
    <p:sldId id="281" r:id="rId70"/>
    <p:sldId id="282" r:id="rId71"/>
    <p:sldId id="283" r:id="rId72"/>
    <p:sldId id="284" r:id="rId73"/>
    <p:sldId id="285" r:id="rId74"/>
    <p:sldId id="286" r:id="rId75"/>
    <p:sldId id="287" r:id="rId76"/>
    <p:sldId id="288" r:id="rId77"/>
    <p:sldId id="289" r:id="rId78"/>
    <p:sldId id="290" r:id="rId79"/>
    <p:sldId id="291" r:id="rId80"/>
    <p:sldId id="292" r:id="rId81"/>
    <p:sldId id="293" r:id="rId82"/>
    <p:sldId id="294" r:id="rId83"/>
    <p:sldId id="295" r:id="rId84"/>
    <p:sldId id="296" r:id="rId85"/>
    <p:sldId id="297" r:id="rId86"/>
    <p:sldId id="298" r:id="rId87"/>
    <p:sldId id="299" r:id="rId88"/>
    <p:sldId id="300" r:id="rId89"/>
    <p:sldId id="301" r:id="rId90"/>
    <p:sldId id="302" r:id="rId91"/>
    <p:sldId id="303" r:id="rId92"/>
    <p:sldId id="304" r:id="rId93"/>
    <p:sldId id="305" r:id="rId94"/>
    <p:sldId id="306" r:id="rId95"/>
    <p:sldId id="307" r:id="rId96"/>
    <p:sldId id="308" r:id="rId97"/>
    <p:sldId id="309" r:id="rId98"/>
    <p:sldId id="310" r:id="rId99"/>
    <p:sldId id="311" r:id="rId100"/>
    <p:sldId id="312" r:id="rId101"/>
    <p:sldId id="313" r:id="rId102"/>
    <p:sldId id="314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6310" autoAdjust="0"/>
  </p:normalViewPr>
  <p:slideViewPr>
    <p:cSldViewPr>
      <p:cViewPr varScale="1">
        <p:scale>
          <a:sx n="88" d="100"/>
          <a:sy n="88" d="100"/>
        </p:scale>
        <p:origin x="14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Computer Simulation of Physical Systems</a:t>
            </a:r>
            <a:br>
              <a:rPr lang="en-US" dirty="0" smtClean="0"/>
            </a:br>
            <a:r>
              <a:rPr lang="en-US" dirty="0" smtClean="0"/>
              <a:t>(Lecture 3)</a:t>
            </a:r>
            <a:br>
              <a:rPr lang="en-US" dirty="0" smtClean="0"/>
            </a:br>
            <a:r>
              <a:rPr lang="en-US" b="1" dirty="0"/>
              <a:t>Simulating Particle Motion</a:t>
            </a:r>
            <a:br>
              <a:rPr lang="en-US" b="1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 3061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 of Least Squares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most common method for finding the best straight </a:t>
            </a:r>
            <a:r>
              <a:rPr lang="en-US" dirty="0" smtClean="0"/>
              <a:t>line fit </a:t>
            </a:r>
            <a:r>
              <a:rPr lang="en-US" dirty="0"/>
              <a:t>to a series of measured points is called </a:t>
            </a:r>
            <a:r>
              <a:rPr lang="en-US" i="1" dirty="0"/>
              <a:t>linear regression </a:t>
            </a:r>
            <a:r>
              <a:rPr lang="en-US" dirty="0"/>
              <a:t>or </a:t>
            </a:r>
            <a:r>
              <a:rPr lang="en-US" i="1" dirty="0"/>
              <a:t>least squares</a:t>
            </a:r>
            <a:r>
              <a:rPr lang="en-US" dirty="0" smtClean="0"/>
              <a:t>.</a:t>
            </a:r>
          </a:p>
          <a:p>
            <a:r>
              <a:rPr lang="en-US" dirty="0"/>
              <a:t>Suppose we have </a:t>
            </a:r>
            <a:r>
              <a:rPr lang="en-US" i="1" dirty="0" smtClean="0"/>
              <a:t>n </a:t>
            </a:r>
            <a:r>
              <a:rPr lang="en-US" dirty="0" smtClean="0"/>
              <a:t>pairs </a:t>
            </a:r>
            <a:r>
              <a:rPr lang="en-US" dirty="0"/>
              <a:t>of measurements (</a:t>
            </a:r>
            <a:r>
              <a:rPr lang="en-US" i="1" dirty="0"/>
              <a:t>x</a:t>
            </a:r>
            <a:r>
              <a:rPr lang="en-US" dirty="0"/>
              <a:t>1</a:t>
            </a:r>
            <a:r>
              <a:rPr lang="en-US" i="1" dirty="0"/>
              <a:t>, y</a:t>
            </a:r>
            <a:r>
              <a:rPr lang="en-US" dirty="0"/>
              <a:t>1)</a:t>
            </a:r>
            <a:r>
              <a:rPr lang="en-US" i="1" dirty="0"/>
              <a:t>,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2</a:t>
            </a:r>
            <a:r>
              <a:rPr lang="en-US" i="1" dirty="0"/>
              <a:t>, y</a:t>
            </a:r>
            <a:r>
              <a:rPr lang="en-US" dirty="0"/>
              <a:t>2)</a:t>
            </a:r>
            <a:r>
              <a:rPr lang="en-US" i="1" dirty="0"/>
              <a:t>, . . . , </a:t>
            </a:r>
            <a:r>
              <a:rPr lang="en-US" dirty="0"/>
              <a:t>(</a:t>
            </a:r>
            <a:r>
              <a:rPr lang="en-US" i="1" dirty="0" err="1"/>
              <a:t>xn</a:t>
            </a:r>
            <a:r>
              <a:rPr lang="en-US" i="1" dirty="0"/>
              <a:t>, </a:t>
            </a:r>
            <a:r>
              <a:rPr lang="en-US" i="1" dirty="0" err="1"/>
              <a:t>yn</a:t>
            </a:r>
            <a:r>
              <a:rPr lang="en-US" dirty="0"/>
              <a:t>) and that the errors are entirely in the </a:t>
            </a:r>
            <a:r>
              <a:rPr lang="en-US" dirty="0" smtClean="0"/>
              <a:t>values of </a:t>
            </a:r>
            <a:r>
              <a:rPr lang="en-US" i="1" dirty="0"/>
              <a:t>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simplicity, we assume that the uncertainties in </a:t>
            </a:r>
            <a:r>
              <a:rPr lang="en-US" i="1" dirty="0"/>
              <a:t>{</a:t>
            </a:r>
            <a:r>
              <a:rPr lang="en-US" i="1" dirty="0" err="1"/>
              <a:t>yi</a:t>
            </a:r>
            <a:r>
              <a:rPr lang="en-US" i="1" dirty="0"/>
              <a:t>} </a:t>
            </a:r>
            <a:r>
              <a:rPr lang="en-US" dirty="0"/>
              <a:t>all have the same magnitude. </a:t>
            </a:r>
            <a:endParaRPr lang="en-US" dirty="0" smtClean="0"/>
          </a:p>
          <a:p>
            <a:r>
              <a:rPr lang="en-US" dirty="0" smtClean="0"/>
              <a:t>Our</a:t>
            </a:r>
            <a:r>
              <a:rPr lang="en-US" dirty="0"/>
              <a:t> </a:t>
            </a:r>
            <a:r>
              <a:rPr lang="en-US" dirty="0" smtClean="0"/>
              <a:t>goal </a:t>
            </a:r>
            <a:r>
              <a:rPr lang="en-US" dirty="0"/>
              <a:t>is to obtain the best fit to the linear function</a:t>
            </a:r>
          </a:p>
          <a:p>
            <a:pPr lvl="1"/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mx </a:t>
            </a:r>
            <a:r>
              <a:rPr lang="en-US" dirty="0"/>
              <a:t>+ </a:t>
            </a:r>
            <a:r>
              <a:rPr lang="en-US" i="1" dirty="0"/>
              <a:t>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repulsion for small </a:t>
            </a:r>
            <a:r>
              <a:rPr lang="en-US" i="1" dirty="0"/>
              <a:t>r </a:t>
            </a:r>
            <a:r>
              <a:rPr lang="en-US" dirty="0"/>
              <a:t>is a </a:t>
            </a:r>
            <a:r>
              <a:rPr lang="en-US" dirty="0" smtClean="0"/>
              <a:t>consequence of </a:t>
            </a:r>
            <a:r>
              <a:rPr lang="en-US" dirty="0"/>
              <a:t>the Pauli exclusion principle. 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is, the electron wave functions of two molecules must </a:t>
            </a:r>
            <a:r>
              <a:rPr lang="en-US" dirty="0" smtClean="0"/>
              <a:t>distort to </a:t>
            </a:r>
            <a:r>
              <a:rPr lang="en-US" dirty="0"/>
              <a:t>avoid overlap, causing some of the electrons to be in different quantum states. </a:t>
            </a:r>
            <a:endParaRPr lang="en-US" dirty="0" smtClean="0"/>
          </a:p>
          <a:p>
            <a:pPr lvl="1"/>
            <a:r>
              <a:rPr lang="en-US" dirty="0" smtClean="0"/>
              <a:t>What about other particles? Are there particles that can occupy the same state?</a:t>
            </a:r>
          </a:p>
          <a:p>
            <a:r>
              <a:rPr lang="en-US" dirty="0" smtClean="0"/>
              <a:t>The </a:t>
            </a:r>
            <a:r>
              <a:rPr lang="en-US" dirty="0"/>
              <a:t>net effect </a:t>
            </a:r>
            <a:r>
              <a:rPr lang="en-US" dirty="0" smtClean="0"/>
              <a:t>is an </a:t>
            </a:r>
            <a:r>
              <a:rPr lang="en-US" dirty="0"/>
              <a:t>increase in kinetic energy and an effective repulsive interaction between the electrons, </a:t>
            </a:r>
          </a:p>
          <a:p>
            <a:pPr lvl="1"/>
            <a:r>
              <a:rPr lang="en-US" dirty="0" smtClean="0"/>
              <a:t>Known as </a:t>
            </a:r>
            <a:r>
              <a:rPr lang="en-US" i="1" dirty="0"/>
              <a:t>core repulsion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dominant weak attraction at larger </a:t>
            </a:r>
            <a:r>
              <a:rPr lang="en-US" i="1" dirty="0"/>
              <a:t>r </a:t>
            </a:r>
            <a:r>
              <a:rPr lang="en-US" dirty="0"/>
              <a:t>is due to the mutual polarization </a:t>
            </a:r>
            <a:r>
              <a:rPr lang="en-US" dirty="0" smtClean="0"/>
              <a:t>of each </a:t>
            </a:r>
            <a:r>
              <a:rPr lang="en-US" dirty="0"/>
              <a:t>molecule; the resultant attractive potential is called the </a:t>
            </a:r>
            <a:r>
              <a:rPr lang="en-US" i="1" dirty="0"/>
              <a:t>van der Waals </a:t>
            </a:r>
            <a:r>
              <a:rPr lang="en-US" dirty="0"/>
              <a:t>potential.</a:t>
            </a:r>
          </a:p>
        </p:txBody>
      </p:sp>
    </p:spTree>
    <p:extLst>
      <p:ext uri="{BB962C8B-B14F-4D97-AF65-F5344CB8AC3E}">
        <p14:creationId xmlns:p14="http://schemas.microsoft.com/office/powerpoint/2010/main" val="13016277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One of the most common phenomenological forms of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is the Lennard-Jones potential:</a:t>
            </a:r>
          </a:p>
          <a:p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 4</a:t>
            </a:r>
            <a:r>
              <a:rPr lang="el-GR" i="1" dirty="0" smtClean="0"/>
              <a:t>ϵ</a:t>
            </a:r>
            <a:r>
              <a:rPr lang="el-GR" dirty="0" smtClean="0"/>
              <a:t>[(</a:t>
            </a:r>
            <a:r>
              <a:rPr lang="el-GR" i="1" dirty="0" smtClean="0"/>
              <a:t>σ</a:t>
            </a:r>
            <a:r>
              <a:rPr lang="en-US" i="1" dirty="0" smtClean="0"/>
              <a:t>/r</a:t>
            </a:r>
            <a:r>
              <a:rPr lang="en-US" dirty="0" smtClean="0"/>
              <a:t>)</a:t>
            </a:r>
            <a:r>
              <a:rPr lang="en-US" baseline="30000" dirty="0" smtClean="0"/>
              <a:t>12</a:t>
            </a:r>
            <a:r>
              <a:rPr lang="en-US" i="1" dirty="0" smtClean="0"/>
              <a:t>−</a:t>
            </a:r>
            <a:r>
              <a:rPr lang="el-GR" dirty="0" smtClean="0"/>
              <a:t>(</a:t>
            </a:r>
            <a:r>
              <a:rPr lang="el-GR" i="1" dirty="0" smtClean="0"/>
              <a:t>σ</a:t>
            </a:r>
            <a:r>
              <a:rPr lang="en-US" i="1" dirty="0" smtClean="0"/>
              <a:t>/r</a:t>
            </a:r>
            <a:r>
              <a:rPr lang="en-US" dirty="0" smtClean="0"/>
              <a:t>)</a:t>
            </a:r>
            <a:r>
              <a:rPr lang="en-US" baseline="30000" dirty="0" smtClean="0"/>
              <a:t>6</a:t>
            </a:r>
            <a:r>
              <a:rPr lang="en-US" dirty="0" smtClean="0"/>
              <a:t>]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14484" r="23587" b="23612"/>
          <a:stretch/>
        </p:blipFill>
        <p:spPr bwMode="auto">
          <a:xfrm>
            <a:off x="611560" y="2329542"/>
            <a:ext cx="6807200" cy="452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82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i="1" dirty="0" smtClean="0"/>
              <a:t>r </a:t>
            </a:r>
            <a:r>
              <a:rPr lang="en-US" i="1" baseline="30000" dirty="0" smtClean="0"/>
              <a:t>−</a:t>
            </a:r>
            <a:r>
              <a:rPr lang="en-US" baseline="30000" dirty="0"/>
              <a:t>12</a:t>
            </a:r>
            <a:r>
              <a:rPr lang="en-US" dirty="0"/>
              <a:t> form of the </a:t>
            </a:r>
            <a:r>
              <a:rPr lang="en-US" dirty="0" smtClean="0"/>
              <a:t>repulsive part </a:t>
            </a:r>
            <a:r>
              <a:rPr lang="en-US" dirty="0"/>
              <a:t>of the interaction was chosen for convenience only and has no fundamental significance.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attractive </a:t>
            </a:r>
            <a:r>
              <a:rPr lang="en-US" dirty="0"/>
              <a:t>1</a:t>
            </a:r>
            <a:r>
              <a:rPr lang="en-US" i="1" dirty="0"/>
              <a:t>/r</a:t>
            </a:r>
            <a:r>
              <a:rPr lang="en-US" baseline="30000" dirty="0"/>
              <a:t>6</a:t>
            </a:r>
            <a:r>
              <a:rPr lang="en-US" dirty="0"/>
              <a:t> behavior at large </a:t>
            </a:r>
            <a:r>
              <a:rPr lang="en-US" i="1" dirty="0"/>
              <a:t>r </a:t>
            </a:r>
            <a:r>
              <a:rPr lang="en-US" dirty="0"/>
              <a:t>corresponds to the van der Waals interaction.</a:t>
            </a:r>
          </a:p>
          <a:p>
            <a:r>
              <a:rPr lang="en-US" dirty="0"/>
              <a:t>The Lennard-Jones potential is parameterized by a length </a:t>
            </a:r>
            <a:r>
              <a:rPr lang="en-US" i="1" dirty="0"/>
              <a:t>σ </a:t>
            </a:r>
            <a:r>
              <a:rPr lang="en-US" dirty="0"/>
              <a:t>and an energy </a:t>
            </a:r>
            <a:r>
              <a:rPr lang="en-US" i="1" dirty="0"/>
              <a:t>ϵ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Note that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/>
              <a:t>) = 0 at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/>
              <a:t>σ</a:t>
            </a:r>
            <a:r>
              <a:rPr lang="en-US" dirty="0"/>
              <a:t>, and that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is close to zero for </a:t>
            </a:r>
            <a:r>
              <a:rPr lang="en-US" i="1" dirty="0"/>
              <a:t>r &gt; </a:t>
            </a:r>
            <a:r>
              <a:rPr lang="en-US" dirty="0"/>
              <a:t>2</a:t>
            </a:r>
            <a:r>
              <a:rPr lang="en-US" i="1" dirty="0"/>
              <a:t>.</a:t>
            </a:r>
            <a:r>
              <a:rPr lang="en-US" dirty="0"/>
              <a:t>5</a:t>
            </a:r>
            <a:r>
              <a:rPr lang="en-US" i="1" dirty="0"/>
              <a:t>σ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parameter </a:t>
            </a:r>
            <a:r>
              <a:rPr lang="en-US" i="1" dirty="0"/>
              <a:t>ϵ </a:t>
            </a:r>
            <a:r>
              <a:rPr lang="en-US" dirty="0"/>
              <a:t>is the depth of </a:t>
            </a:r>
            <a:r>
              <a:rPr lang="en-US" dirty="0" smtClean="0"/>
              <a:t>the potential </a:t>
            </a:r>
            <a:r>
              <a:rPr lang="en-US" dirty="0"/>
              <a:t>at the minimum of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); the minimum occurs at a separation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dirty="0" smtClean="0"/>
              <a:t>2</a:t>
            </a:r>
            <a:r>
              <a:rPr lang="en-US" baseline="30000" dirty="0" smtClean="0"/>
              <a:t>1</a:t>
            </a:r>
            <a:r>
              <a:rPr lang="en-US" i="1" baseline="30000" dirty="0"/>
              <a:t>/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i="1" dirty="0"/>
              <a:t>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04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problem is to calculate the values of the parameters </a:t>
            </a:r>
            <a:r>
              <a:rPr lang="en-US" i="1" dirty="0"/>
              <a:t>m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/>
              <a:t>for the best straight line </a:t>
            </a:r>
            <a:r>
              <a:rPr lang="en-US" dirty="0" smtClean="0"/>
              <a:t>through the </a:t>
            </a:r>
            <a:r>
              <a:rPr lang="en-US" i="1" dirty="0"/>
              <a:t>n </a:t>
            </a:r>
            <a:r>
              <a:rPr lang="en-US" dirty="0"/>
              <a:t>data points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difference,</a:t>
            </a:r>
          </a:p>
          <a:p>
            <a:pPr lvl="1"/>
            <a:r>
              <a:rPr lang="en-US" i="1" dirty="0"/>
              <a:t>d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dirty="0"/>
              <a:t> − mx</a:t>
            </a:r>
            <a:r>
              <a:rPr lang="en-US" i="1" baseline="-25000" dirty="0"/>
              <a:t>i</a:t>
            </a:r>
            <a:r>
              <a:rPr lang="en-US" i="1" dirty="0"/>
              <a:t> − </a:t>
            </a:r>
            <a:r>
              <a:rPr lang="en-US" i="1" dirty="0" smtClean="0"/>
              <a:t>b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    is </a:t>
            </a:r>
            <a:r>
              <a:rPr lang="en-US" dirty="0"/>
              <a:t>a measure of the discrepancy in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2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reasonable to assume that the best pair of values of </a:t>
            </a:r>
            <a:r>
              <a:rPr lang="en-US" i="1" dirty="0"/>
              <a:t>m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/>
              <a:t>are those that minimize the </a:t>
            </a:r>
            <a:r>
              <a:rPr lang="en-US" dirty="0" smtClean="0"/>
              <a:t>quantity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should we minimize the sum of the squared differences between the experimental values, </a:t>
            </a:r>
            <a:r>
              <a:rPr lang="en-US" i="1" dirty="0" err="1" smtClean="0"/>
              <a:t>yi</a:t>
            </a:r>
            <a:r>
              <a:rPr lang="en-US" dirty="0" smtClean="0"/>
              <a:t>, and </a:t>
            </a:r>
            <a:r>
              <a:rPr lang="en-US" dirty="0"/>
              <a:t>the analytical values, </a:t>
            </a:r>
            <a:r>
              <a:rPr lang="en-US" i="1" dirty="0" err="1"/>
              <a:t>mx</a:t>
            </a:r>
            <a:r>
              <a:rPr lang="en-US" i="1" baseline="-25000" dirty="0" err="1"/>
              <a:t>i</a:t>
            </a:r>
            <a:r>
              <a:rPr lang="en-US" dirty="0" err="1"/>
              <a:t>+</a:t>
            </a:r>
            <a:r>
              <a:rPr lang="en-US" i="1" dirty="0" err="1"/>
              <a:t>b</a:t>
            </a:r>
            <a:r>
              <a:rPr lang="en-US" dirty="0"/>
              <a:t>, and not some other function of the differences?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2" t="71429" r="48909" b="20634"/>
          <a:stretch/>
        </p:blipFill>
        <p:spPr bwMode="auto">
          <a:xfrm>
            <a:off x="2051720" y="2986133"/>
            <a:ext cx="3803735" cy="107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dirty="0" smtClean="0"/>
              <a:t>justification is </a:t>
            </a:r>
            <a:r>
              <a:rPr lang="en-US" dirty="0"/>
              <a:t>based on the assumption that if we did many simulations or measurements,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 values </a:t>
            </a:r>
            <a:r>
              <a:rPr lang="en-US" dirty="0" smtClean="0"/>
              <a:t>of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/>
              <a:t>would be distributed according to the Gaussian </a:t>
            </a:r>
            <a:r>
              <a:rPr lang="en-US" dirty="0" smtClean="0"/>
              <a:t>distribution. </a:t>
            </a:r>
          </a:p>
          <a:p>
            <a:r>
              <a:rPr lang="en-US" dirty="0" smtClean="0"/>
              <a:t>Based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this assumption, it can be shown that the values of </a:t>
            </a:r>
            <a:r>
              <a:rPr lang="en-US" i="1" dirty="0"/>
              <a:t>m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/>
              <a:t>that minimize </a:t>
            </a:r>
            <a:r>
              <a:rPr lang="en-US" i="1" dirty="0"/>
              <a:t>χ </a:t>
            </a:r>
            <a:r>
              <a:rPr lang="en-US" dirty="0"/>
              <a:t>yield a set </a:t>
            </a:r>
            <a:r>
              <a:rPr lang="en-US" dirty="0" smtClean="0"/>
              <a:t>of values </a:t>
            </a:r>
            <a:r>
              <a:rPr lang="en-US" dirty="0"/>
              <a:t>of </a:t>
            </a:r>
            <a:r>
              <a:rPr lang="en-US" i="1" dirty="0"/>
              <a:t>mx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b </a:t>
            </a:r>
            <a:r>
              <a:rPr lang="en-US" dirty="0" smtClean="0"/>
              <a:t>that </a:t>
            </a:r>
            <a:r>
              <a:rPr lang="en-US" dirty="0"/>
              <a:t>are the </a:t>
            </a:r>
            <a:r>
              <a:rPr lang="en-US" i="1" dirty="0"/>
              <a:t>most probable </a:t>
            </a:r>
            <a:r>
              <a:rPr lang="en-US" dirty="0"/>
              <a:t>set of measurements that we would find based on </a:t>
            </a:r>
            <a:r>
              <a:rPr lang="en-US" dirty="0" smtClean="0"/>
              <a:t>the available </a:t>
            </a:r>
            <a:r>
              <a:rPr lang="en-US" dirty="0"/>
              <a:t>information.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9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minimize </a:t>
            </a:r>
            <a:r>
              <a:rPr lang="en-US" i="1" dirty="0"/>
              <a:t>χ</a:t>
            </a:r>
            <a:r>
              <a:rPr lang="en-US" dirty="0"/>
              <a:t>, we take the partial derivative </a:t>
            </a:r>
            <a:r>
              <a:rPr lang="en-US" dirty="0" smtClean="0"/>
              <a:t>with </a:t>
            </a:r>
            <a:r>
              <a:rPr lang="en-US" dirty="0"/>
              <a:t>respect to </a:t>
            </a:r>
            <a:r>
              <a:rPr lang="en-US" i="1" dirty="0"/>
              <a:t>b </a:t>
            </a:r>
            <a:r>
              <a:rPr lang="en-US" dirty="0"/>
              <a:t>and </a:t>
            </a:r>
            <a:r>
              <a:rPr lang="en-US" i="1" dirty="0"/>
              <a:t>m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t="25595" r="47682" b="60913"/>
          <a:stretch/>
        </p:blipFill>
        <p:spPr bwMode="auto">
          <a:xfrm>
            <a:off x="1619672" y="3212976"/>
            <a:ext cx="3894202" cy="1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we obtain two equations: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43254" r="48351" b="41865"/>
          <a:stretch/>
        </p:blipFill>
        <p:spPr bwMode="auto">
          <a:xfrm>
            <a:off x="1470401" y="2564904"/>
            <a:ext cx="5460482" cy="26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convenient to define the quantities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61905" r="48909" b="19047"/>
          <a:stretch/>
        </p:blipFill>
        <p:spPr bwMode="auto">
          <a:xfrm>
            <a:off x="1909838" y="2943842"/>
            <a:ext cx="4894410" cy="31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2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Rewrite the equation set as:</a:t>
            </a:r>
            <a:endParaRPr lang="en-US" dirty="0"/>
          </a:p>
          <a:p>
            <a:pPr lvl="1"/>
            <a:r>
              <a:rPr lang="en-US" i="1" dirty="0"/>
              <a:t>m⟨x</a:t>
            </a:r>
            <a:r>
              <a:rPr lang="en-US" baseline="30000" dirty="0"/>
              <a:t>2</a:t>
            </a:r>
            <a:r>
              <a:rPr lang="en-US" i="1" dirty="0"/>
              <a:t>⟩ </a:t>
            </a:r>
            <a:r>
              <a:rPr lang="en-US" dirty="0"/>
              <a:t>+ </a:t>
            </a:r>
            <a:r>
              <a:rPr lang="en-US" i="1" dirty="0" err="1"/>
              <a:t>b⟨x</a:t>
            </a:r>
            <a:r>
              <a:rPr lang="en-US" i="1" dirty="0"/>
              <a:t>⟩ </a:t>
            </a:r>
            <a:r>
              <a:rPr lang="en-US" dirty="0"/>
              <a:t>= </a:t>
            </a:r>
            <a:r>
              <a:rPr lang="en-US" i="1" dirty="0"/>
              <a:t>⟨</a:t>
            </a:r>
            <a:r>
              <a:rPr lang="en-US" i="1" dirty="0" err="1"/>
              <a:t>xy</a:t>
            </a:r>
            <a:r>
              <a:rPr lang="en-US" i="1" dirty="0"/>
              <a:t>⟩, </a:t>
            </a:r>
            <a:r>
              <a:rPr lang="en-US" i="1" dirty="0" err="1" smtClean="0"/>
              <a:t>m⟨x</a:t>
            </a:r>
            <a:r>
              <a:rPr lang="en-US" i="1" dirty="0"/>
              <a:t>⟩ </a:t>
            </a:r>
            <a:r>
              <a:rPr lang="en-US" dirty="0"/>
              <a:t>+ </a:t>
            </a:r>
            <a:r>
              <a:rPr lang="en-US" i="1" dirty="0"/>
              <a:t>b </a:t>
            </a:r>
            <a:r>
              <a:rPr lang="en-US" dirty="0"/>
              <a:t>= </a:t>
            </a:r>
            <a:r>
              <a:rPr lang="en-US" i="1" dirty="0"/>
              <a:t>⟨y</a:t>
            </a:r>
            <a:r>
              <a:rPr lang="en-US" i="1" dirty="0" smtClean="0"/>
              <a:t>⟩.</a:t>
            </a:r>
            <a:endParaRPr lang="en-US" i="1" dirty="0"/>
          </a:p>
          <a:p>
            <a:r>
              <a:rPr lang="en-US" i="1" dirty="0" smtClean="0"/>
              <a:t>The solution is: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Where: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66468" r="51475" b="16766"/>
          <a:stretch/>
        </p:blipFill>
        <p:spPr bwMode="auto">
          <a:xfrm>
            <a:off x="2123728" y="3501008"/>
            <a:ext cx="3757938" cy="296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slope </a:t>
            </a:r>
            <a:r>
              <a:rPr lang="en-US" i="1" dirty="0"/>
              <a:t>m </a:t>
            </a:r>
            <a:r>
              <a:rPr lang="en-US" dirty="0"/>
              <a:t>and the intercept </a:t>
            </a:r>
            <a:r>
              <a:rPr lang="en-US" i="1" dirty="0"/>
              <a:t>b </a:t>
            </a:r>
            <a:r>
              <a:rPr lang="en-US" dirty="0"/>
              <a:t>of the best straight line through the </a:t>
            </a:r>
            <a:r>
              <a:rPr lang="en-US" i="1" dirty="0" smtClean="0"/>
              <a:t>n </a:t>
            </a:r>
            <a:r>
              <a:rPr lang="en-US" dirty="0" smtClean="0"/>
              <a:t>data </a:t>
            </a:r>
            <a:r>
              <a:rPr lang="en-US" dirty="0"/>
              <a:t>points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consider </a:t>
            </a:r>
            <a:r>
              <a:rPr lang="en-US" dirty="0"/>
              <a:t>the data shown in Table </a:t>
            </a:r>
            <a:r>
              <a:rPr lang="en-US" dirty="0" smtClean="0"/>
              <a:t>on next page  </a:t>
            </a:r>
            <a:r>
              <a:rPr lang="en-US" dirty="0"/>
              <a:t>for a one-dimensional random walk. </a:t>
            </a:r>
            <a:endParaRPr lang="en-US" dirty="0" smtClean="0"/>
          </a:p>
          <a:p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make </a:t>
            </a:r>
            <a:r>
              <a:rPr lang="en-US" dirty="0"/>
              <a:t>the example more interesting, suppose that the walker takes steps of length 1 or 2 with </a:t>
            </a:r>
            <a:r>
              <a:rPr lang="en-US" dirty="0" smtClean="0"/>
              <a:t>equal </a:t>
            </a:r>
            <a:r>
              <a:rPr lang="en-US" dirty="0"/>
              <a:t>probability. The direction of the step is random and </a:t>
            </a:r>
            <a:r>
              <a:rPr lang="en-US" i="1" dirty="0"/>
              <a:t>p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9401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N 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baseline="30000" dirty="0"/>
              <a:t>2</a:t>
            </a:r>
          </a:p>
          <a:p>
            <a:r>
              <a:rPr lang="en-US" dirty="0"/>
              <a:t>8 19.43</a:t>
            </a:r>
          </a:p>
          <a:p>
            <a:r>
              <a:rPr lang="en-US" dirty="0"/>
              <a:t>16 37.65</a:t>
            </a:r>
          </a:p>
          <a:p>
            <a:r>
              <a:rPr lang="en-US" dirty="0"/>
              <a:t>32 76.98</a:t>
            </a:r>
          </a:p>
          <a:p>
            <a:r>
              <a:rPr lang="en-US" dirty="0"/>
              <a:t>64 </a:t>
            </a:r>
            <a:r>
              <a:rPr lang="en-US" dirty="0" smtClean="0"/>
              <a:t>160.38</a:t>
            </a:r>
          </a:p>
          <a:p>
            <a:endParaRPr lang="en-US" dirty="0" smtClean="0"/>
          </a:p>
          <a:p>
            <a:r>
              <a:rPr lang="en-US" dirty="0" smtClean="0"/>
              <a:t>assume that the </a:t>
            </a:r>
            <a:r>
              <a:rPr lang="en-US" dirty="0"/>
              <a:t>mean square displacement Δ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obeys the general </a:t>
            </a:r>
            <a:r>
              <a:rPr lang="en-US" dirty="0" smtClean="0"/>
              <a:t>relation </a:t>
            </a:r>
            <a:r>
              <a:rPr lang="el-GR" dirty="0" smtClean="0"/>
              <a:t>Δ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 smtClean="0"/>
              <a:t>aN</a:t>
            </a:r>
            <a:r>
              <a:rPr lang="en-US" baseline="30000" dirty="0" smtClean="0"/>
              <a:t>2</a:t>
            </a:r>
            <a:r>
              <a:rPr lang="el-GR" baseline="30000" dirty="0" smtClean="0"/>
              <a:t>γ</a:t>
            </a:r>
            <a:r>
              <a:rPr lang="en-US" i="1" dirty="0" smtClean="0"/>
              <a:t>, </a:t>
            </a:r>
            <a:endParaRPr lang="en-US" dirty="0"/>
          </a:p>
          <a:p>
            <a:pPr lvl="1"/>
            <a:r>
              <a:rPr lang="en-US" dirty="0"/>
              <a:t>with an unknown exponent </a:t>
            </a:r>
            <a:r>
              <a:rPr lang="en-US" i="1" dirty="0"/>
              <a:t>ν </a:t>
            </a:r>
            <a:r>
              <a:rPr lang="en-US" dirty="0"/>
              <a:t>and </a:t>
            </a:r>
            <a:r>
              <a:rPr lang="en-US" i="1" dirty="0"/>
              <a:t>a </a:t>
            </a:r>
            <a:r>
              <a:rPr lang="en-US" dirty="0"/>
              <a:t>is a constant. </a:t>
            </a:r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/>
              <a:t>that the fitting problem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nonlinear</a:t>
            </a:r>
            <a:r>
              <a:rPr lang="en-US" dirty="0"/>
              <a:t>, that is, </a:t>
            </a:r>
            <a:endParaRPr lang="en-US" dirty="0" smtClean="0"/>
          </a:p>
          <a:p>
            <a:r>
              <a:rPr lang="en-US" dirty="0" smtClean="0"/>
              <a:t>Often </a:t>
            </a:r>
            <a:r>
              <a:rPr lang="en-US" dirty="0"/>
              <a:t>a problem that looks </a:t>
            </a:r>
            <a:r>
              <a:rPr lang="en-US" dirty="0" smtClean="0"/>
              <a:t>nonlinear can </a:t>
            </a:r>
            <a:r>
              <a:rPr lang="en-US" dirty="0"/>
              <a:t>be turned into a linear problem by a change of variables.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 we convert the </a:t>
            </a:r>
            <a:r>
              <a:rPr lang="en-US" dirty="0" smtClean="0"/>
              <a:t>nonlinear relation to </a:t>
            </a:r>
            <a:r>
              <a:rPr lang="en-US" dirty="0"/>
              <a:t>a linear relation by taking the logarithm of both sides:</a:t>
            </a:r>
          </a:p>
          <a:p>
            <a:pPr lvl="1"/>
            <a:r>
              <a:rPr lang="en-US" dirty="0"/>
              <a:t>ln(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) = ln </a:t>
            </a:r>
            <a:r>
              <a:rPr lang="en-US" i="1" dirty="0"/>
              <a:t>a </a:t>
            </a:r>
            <a:r>
              <a:rPr lang="en-US" dirty="0"/>
              <a:t>+ 2</a:t>
            </a:r>
            <a:r>
              <a:rPr lang="el-GR" i="1" dirty="0"/>
              <a:t>ν </a:t>
            </a:r>
            <a:r>
              <a:rPr lang="en-US" dirty="0" err="1"/>
              <a:t>ln</a:t>
            </a:r>
            <a:r>
              <a:rPr lang="en-US" i="1" dirty="0" err="1"/>
              <a:t>N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class </a:t>
            </a:r>
            <a:r>
              <a:rPr lang="en-US" dirty="0" err="1"/>
              <a:t>WalkerApp</a:t>
            </a:r>
            <a:r>
              <a:rPr lang="en-US" dirty="0"/>
              <a:t> displays the distribution of values of the displacement </a:t>
            </a:r>
            <a:r>
              <a:rPr lang="en-US" i="1" dirty="0"/>
              <a:t>x </a:t>
            </a:r>
            <a:r>
              <a:rPr lang="en-US" dirty="0"/>
              <a:t>after </a:t>
            </a:r>
            <a:r>
              <a:rPr lang="en-US" i="1" dirty="0"/>
              <a:t>N </a:t>
            </a:r>
            <a:r>
              <a:rPr lang="en-US" dirty="0"/>
              <a:t>steps.</a:t>
            </a:r>
          </a:p>
          <a:p>
            <a:r>
              <a:rPr lang="en-US" dirty="0"/>
              <a:t>One way of determining the number of times that the variable </a:t>
            </a:r>
            <a:r>
              <a:rPr lang="en-US" i="1" dirty="0"/>
              <a:t>x </a:t>
            </a:r>
            <a:r>
              <a:rPr lang="en-US" dirty="0"/>
              <a:t>has a certain value would be </a:t>
            </a:r>
            <a:r>
              <a:rPr lang="en-US" dirty="0" smtClean="0"/>
              <a:t>to define </a:t>
            </a:r>
            <a:r>
              <a:rPr lang="en-US" dirty="0"/>
              <a:t>a one-dimensional array, probability, and </a:t>
            </a:r>
            <a:r>
              <a:rPr lang="en-US" dirty="0" smtClean="0"/>
              <a:t>let probability[x</a:t>
            </a:r>
            <a:r>
              <a:rPr lang="en-US" dirty="0"/>
              <a:t>] += 1</a:t>
            </a:r>
            <a:r>
              <a:rPr lang="en-US" dirty="0" smtClean="0"/>
              <a:t>;</a:t>
            </a:r>
          </a:p>
          <a:p>
            <a:r>
              <a:rPr lang="en-US" dirty="0" smtClean="0"/>
              <a:t>Any problems with this implementation?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 </a:t>
            </a:r>
            <a:r>
              <a:rPr lang="en-US" dirty="0"/>
              <a:t>= 1</a:t>
            </a:r>
            <a:r>
              <a:rPr lang="en-US" i="1" dirty="0"/>
              <a:t>.</a:t>
            </a:r>
            <a:r>
              <a:rPr lang="en-US" dirty="0"/>
              <a:t>02 and </a:t>
            </a:r>
            <a:r>
              <a:rPr lang="en-US" i="1" dirty="0"/>
              <a:t>b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83.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we conclude from </a:t>
            </a:r>
            <a:r>
              <a:rPr lang="en-US" dirty="0" smtClean="0"/>
              <a:t>our limited </a:t>
            </a:r>
            <a:r>
              <a:rPr lang="en-US" dirty="0"/>
              <a:t>data and the relation 2</a:t>
            </a:r>
            <a:r>
              <a:rPr lang="en-US" i="1" dirty="0"/>
              <a:t>ν </a:t>
            </a:r>
            <a:r>
              <a:rPr lang="en-US" dirty="0"/>
              <a:t>= </a:t>
            </a:r>
            <a:r>
              <a:rPr lang="en-US" i="1" dirty="0"/>
              <a:t>m </a:t>
            </a:r>
            <a:r>
              <a:rPr lang="en-US" dirty="0"/>
              <a:t>that </a:t>
            </a:r>
            <a:r>
              <a:rPr lang="en-US" i="1" dirty="0"/>
              <a:t>ν 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51, which is consistent with the expected </a:t>
            </a:r>
            <a:r>
              <a:rPr lang="en-US" dirty="0" smtClean="0"/>
              <a:t>result </a:t>
            </a:r>
            <a:r>
              <a:rPr lang="el-GR" i="1" dirty="0" smtClean="0"/>
              <a:t>ν </a:t>
            </a:r>
            <a:r>
              <a:rPr lang="el-GR" dirty="0"/>
              <a:t>= 1</a:t>
            </a:r>
            <a:r>
              <a:rPr lang="el-GR" i="1" dirty="0"/>
              <a:t>/</a:t>
            </a:r>
            <a:r>
              <a:rPr lang="el-GR" dirty="0"/>
              <a:t>2.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1032" r="39316" b="35714"/>
          <a:stretch/>
        </p:blipFill>
        <p:spPr bwMode="auto">
          <a:xfrm>
            <a:off x="1043608" y="3682436"/>
            <a:ext cx="4891315" cy="316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4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Random Number sequences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600200"/>
            <a:ext cx="620303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 far we have used the random number generator supplied with </a:t>
            </a:r>
            <a:r>
              <a:rPr lang="en-US" dirty="0" smtClean="0"/>
              <a:t>Java. </a:t>
            </a:r>
          </a:p>
          <a:p>
            <a:r>
              <a:rPr lang="en-US" dirty="0" smtClean="0"/>
              <a:t>In </a:t>
            </a:r>
            <a:r>
              <a:rPr lang="en-US" dirty="0"/>
              <a:t>principle, we could have generated these numbers from a random </a:t>
            </a:r>
            <a:r>
              <a:rPr lang="en-US" dirty="0" smtClean="0"/>
              <a:t>physical process</a:t>
            </a:r>
            <a:r>
              <a:rPr lang="en-US" dirty="0"/>
              <a:t>, such as the decay of radioactive nuclei </a:t>
            </a:r>
            <a:r>
              <a:rPr lang="en-US" dirty="0" smtClean="0"/>
              <a:t>(refer to the text book for detailed discussions) or </a:t>
            </a:r>
            <a:r>
              <a:rPr lang="en-US" dirty="0"/>
              <a:t>the thermal noise from a </a:t>
            </a:r>
            <a:r>
              <a:rPr lang="en-US" dirty="0" smtClean="0"/>
              <a:t>semiconductor device.</a:t>
            </a:r>
          </a:p>
          <a:p>
            <a:r>
              <a:rPr lang="en-US" dirty="0" smtClean="0"/>
              <a:t>In </a:t>
            </a:r>
            <a:r>
              <a:rPr lang="en-US" dirty="0"/>
              <a:t>practice, random number sequences are generated from a physical process only </a:t>
            </a:r>
            <a:r>
              <a:rPr lang="en-US" dirty="0" smtClean="0"/>
              <a:t>for specific </a:t>
            </a:r>
            <a:r>
              <a:rPr lang="en-US" dirty="0"/>
              <a:t>purposes such as a lottery.</a:t>
            </a:r>
          </a:p>
        </p:txBody>
      </p:sp>
      <p:pic>
        <p:nvPicPr>
          <p:cNvPr id="16386" name="Picture 2" descr="http://lewis-manning.co.uk/wp-content/uploads/2015/01/Lottery-Balls-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93" y="4951108"/>
            <a:ext cx="3178153" cy="19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Although we could store the outcome of a random </a:t>
            </a:r>
            <a:r>
              <a:rPr lang="en-US" dirty="0" smtClean="0"/>
              <a:t>physical process </a:t>
            </a:r>
            <a:r>
              <a:rPr lang="en-US" dirty="0"/>
              <a:t>so that the random number sequence would be both truly random and reproducible, </a:t>
            </a:r>
            <a:r>
              <a:rPr lang="en-US" dirty="0" smtClean="0"/>
              <a:t>such a </a:t>
            </a:r>
            <a:r>
              <a:rPr lang="en-US" dirty="0"/>
              <a:t>method would usually be inconvenient and inefficient in part because we often require very </a:t>
            </a:r>
            <a:r>
              <a:rPr lang="en-US" dirty="0" smtClean="0"/>
              <a:t>long sequences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Any example of such random number generators in quantum physics?</a:t>
            </a:r>
          </a:p>
          <a:p>
            <a:r>
              <a:rPr lang="en-US" dirty="0" smtClean="0"/>
              <a:t>In </a:t>
            </a:r>
            <a:r>
              <a:rPr lang="en-US" dirty="0"/>
              <a:t>practice, we use a digital computer, a deterministic machine, to generate </a:t>
            </a:r>
            <a:r>
              <a:rPr lang="en-US" dirty="0" smtClean="0"/>
              <a:t>sequences of </a:t>
            </a:r>
            <a:r>
              <a:rPr lang="en-US" i="1" dirty="0"/>
              <a:t>pseudorandom </a:t>
            </a:r>
            <a:r>
              <a:rPr lang="en-US" dirty="0"/>
              <a:t>numbers.</a:t>
            </a:r>
          </a:p>
        </p:txBody>
      </p:sp>
    </p:spTree>
    <p:extLst>
      <p:ext uri="{BB962C8B-B14F-4D97-AF65-F5344CB8AC3E}">
        <p14:creationId xmlns:p14="http://schemas.microsoft.com/office/powerpoint/2010/main" val="32187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such </a:t>
            </a:r>
            <a:r>
              <a:rPr lang="en-US" dirty="0"/>
              <a:t>a </a:t>
            </a:r>
            <a:r>
              <a:rPr lang="en-US" dirty="0" smtClean="0"/>
              <a:t>distinction is </a:t>
            </a:r>
            <a:r>
              <a:rPr lang="en-US" dirty="0"/>
              <a:t>unimportant if the sequence satisfies all our criteria for randomness. </a:t>
            </a:r>
            <a:endParaRPr lang="en-US" dirty="0" smtClean="0"/>
          </a:p>
          <a:p>
            <a:pPr lvl="1"/>
            <a:r>
              <a:rPr lang="en-US" dirty="0"/>
              <a:t>Although these sequences cannot be truly </a:t>
            </a:r>
            <a:r>
              <a:rPr lang="en-US" dirty="0" smtClean="0"/>
              <a:t>random</a:t>
            </a:r>
          </a:p>
          <a:p>
            <a:r>
              <a:rPr lang="en-US" dirty="0" smtClean="0"/>
              <a:t>Common </a:t>
            </a:r>
            <a:r>
              <a:rPr lang="en-US" dirty="0"/>
              <a:t>to refer </a:t>
            </a:r>
            <a:r>
              <a:rPr lang="en-US" dirty="0" smtClean="0"/>
              <a:t>to random </a:t>
            </a:r>
            <a:r>
              <a:rPr lang="en-US" dirty="0"/>
              <a:t>number generators </a:t>
            </a:r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though we really mean pseudorandom number generators.</a:t>
            </a:r>
          </a:p>
        </p:txBody>
      </p:sp>
    </p:spTree>
    <p:extLst>
      <p:ext uri="{BB962C8B-B14F-4D97-AF65-F5344CB8AC3E}">
        <p14:creationId xmlns:p14="http://schemas.microsoft.com/office/powerpoint/2010/main" val="40287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 random number generators yield a sequence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which each number is used to find </a:t>
            </a:r>
            <a:r>
              <a:rPr lang="en-US" dirty="0" smtClean="0"/>
              <a:t>the succeeding </a:t>
            </a:r>
            <a:r>
              <a:rPr lang="en-US" dirty="0"/>
              <a:t>one according to a well defined algorithm.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most important features of a </a:t>
            </a:r>
            <a:r>
              <a:rPr lang="en-US" dirty="0" smtClean="0"/>
              <a:t>desirable random </a:t>
            </a:r>
            <a:r>
              <a:rPr lang="en-US" dirty="0"/>
              <a:t>number </a:t>
            </a:r>
            <a:r>
              <a:rPr lang="en-US" dirty="0" smtClean="0"/>
              <a:t>generator:	 </a:t>
            </a:r>
          </a:p>
          <a:p>
            <a:pPr lvl="2"/>
            <a:r>
              <a:rPr lang="en-US" dirty="0" smtClean="0"/>
              <a:t>its </a:t>
            </a:r>
            <a:r>
              <a:rPr lang="en-US" dirty="0"/>
              <a:t>sequence satisfies the known statistical tests for randomness</a:t>
            </a:r>
            <a:r>
              <a:rPr lang="en-US" dirty="0" smtClean="0"/>
              <a:t>,</a:t>
            </a:r>
          </a:p>
          <a:p>
            <a:pPr lvl="2"/>
            <a:r>
              <a:rPr lang="en-US" dirty="0"/>
              <a:t>https://csrc.nist.gov/projects/random-bit-generation</a:t>
            </a:r>
          </a:p>
          <a:p>
            <a:r>
              <a:rPr lang="en-US" dirty="0" smtClean="0"/>
              <a:t>We </a:t>
            </a:r>
            <a:r>
              <a:rPr lang="en-US" dirty="0"/>
              <a:t>also want the generator to be efficient </a:t>
            </a:r>
            <a:r>
              <a:rPr lang="en-US" dirty="0" smtClean="0"/>
              <a:t>and machine </a:t>
            </a:r>
            <a:r>
              <a:rPr lang="en-US" dirty="0"/>
              <a:t>independent, and the sequence to be reproducible</a:t>
            </a:r>
            <a:r>
              <a:rPr lang="en-US" dirty="0" smtClean="0"/>
              <a:t>. (WHY?)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most widely used random number </a:t>
            </a:r>
            <a:r>
              <a:rPr lang="en-US" dirty="0" smtClean="0"/>
              <a:t>generator:</a:t>
            </a:r>
          </a:p>
          <a:p>
            <a:pPr lvl="1"/>
            <a:r>
              <a:rPr lang="en-US" i="1" dirty="0" smtClean="0"/>
              <a:t>linear </a:t>
            </a:r>
            <a:r>
              <a:rPr lang="en-US" i="1" dirty="0"/>
              <a:t>congruential </a:t>
            </a:r>
            <a:r>
              <a:rPr lang="en-US" dirty="0"/>
              <a:t>method.</a:t>
            </a:r>
          </a:p>
          <a:p>
            <a:r>
              <a:rPr lang="en-US" dirty="0"/>
              <a:t>One </a:t>
            </a:r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very fast.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given seed </a:t>
            </a:r>
            <a:r>
              <a:rPr lang="en-US" i="1" dirty="0"/>
              <a:t>x</a:t>
            </a:r>
            <a:r>
              <a:rPr lang="en-US" dirty="0"/>
              <a:t>0, </a:t>
            </a:r>
            <a:r>
              <a:rPr lang="en-US" dirty="0" smtClean="0"/>
              <a:t>each number </a:t>
            </a:r>
            <a:r>
              <a:rPr lang="en-US" dirty="0"/>
              <a:t>in the sequence is determined by the one-dimensional </a:t>
            </a:r>
            <a:r>
              <a:rPr lang="en-US" dirty="0" smtClean="0"/>
              <a:t>map.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/>
              <a:t>ax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c</a:t>
            </a:r>
            <a:r>
              <a:rPr lang="en-US" dirty="0"/>
              <a:t>) </a:t>
            </a:r>
            <a:r>
              <a:rPr lang="en-US" dirty="0" smtClean="0"/>
              <a:t>mod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/>
              <a:t>ax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c</a:t>
            </a:r>
            <a:r>
              <a:rPr lang="en-US" dirty="0"/>
              <a:t>) mod </a:t>
            </a:r>
            <a:r>
              <a:rPr lang="en-US" dirty="0" smtClean="0"/>
              <a:t>m</a:t>
            </a:r>
          </a:p>
          <a:p>
            <a:r>
              <a:rPr lang="en-US" dirty="0" smtClean="0"/>
              <a:t>where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and </a:t>
            </a:r>
            <a:r>
              <a:rPr lang="en-US" i="1" dirty="0"/>
              <a:t>m </a:t>
            </a:r>
            <a:r>
              <a:rPr lang="en-US" dirty="0"/>
              <a:t>as well as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are </a:t>
            </a:r>
            <a:r>
              <a:rPr lang="en-US" dirty="0" smtClean="0"/>
              <a:t>integers	</a:t>
            </a:r>
          </a:p>
          <a:p>
            <a:r>
              <a:rPr lang="en-US" dirty="0" smtClean="0"/>
              <a:t>The </a:t>
            </a:r>
            <a:r>
              <a:rPr lang="en-US" dirty="0"/>
              <a:t>notation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z </a:t>
            </a:r>
            <a:r>
              <a:rPr lang="en-US" dirty="0" smtClean="0"/>
              <a:t>mod m </a:t>
            </a:r>
            <a:r>
              <a:rPr lang="en-US" dirty="0"/>
              <a:t>means that </a:t>
            </a:r>
            <a:r>
              <a:rPr lang="en-US" i="1" dirty="0"/>
              <a:t>m </a:t>
            </a:r>
            <a:r>
              <a:rPr lang="en-US" dirty="0"/>
              <a:t>is </a:t>
            </a:r>
            <a:r>
              <a:rPr lang="en-US" dirty="0" smtClean="0"/>
              <a:t>subtracted from </a:t>
            </a:r>
            <a:r>
              <a:rPr lang="en-US" i="1" dirty="0"/>
              <a:t>z </a:t>
            </a:r>
            <a:r>
              <a:rPr lang="en-US" dirty="0"/>
              <a:t>until 0 </a:t>
            </a:r>
            <a:r>
              <a:rPr lang="en-US" i="1" dirty="0"/>
              <a:t>≤ y &lt; m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i="1" dirty="0"/>
              <a:t>multiplier </a:t>
            </a:r>
            <a:r>
              <a:rPr lang="en-US" i="1" dirty="0" smtClean="0"/>
              <a:t>a</a:t>
            </a:r>
            <a:r>
              <a:rPr lang="en-US" dirty="0" smtClean="0"/>
              <a:t>, the </a:t>
            </a:r>
            <a:r>
              <a:rPr lang="en-US" i="1" dirty="0"/>
              <a:t>increment c</a:t>
            </a:r>
            <a:r>
              <a:rPr lang="en-US" dirty="0"/>
              <a:t>, and the </a:t>
            </a:r>
            <a:r>
              <a:rPr lang="en-US" i="1" dirty="0"/>
              <a:t>modulus </a:t>
            </a:r>
            <a:r>
              <a:rPr lang="en-US" i="1" dirty="0" smtClean="0"/>
              <a:t>m</a:t>
            </a:r>
          </a:p>
          <a:p>
            <a:pPr lvl="1"/>
            <a:r>
              <a:rPr lang="en-US" dirty="0" smtClean="0"/>
              <a:t>What’s the maximum </a:t>
            </a:r>
            <a:r>
              <a:rPr lang="en-US" dirty="0"/>
              <a:t>possible </a:t>
            </a:r>
            <a:r>
              <a:rPr lang="en-US" i="1" dirty="0" smtClean="0"/>
              <a:t>period?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general, the period depends on all three parameters.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if </a:t>
            </a:r>
            <a:r>
              <a:rPr lang="en-US" i="1" dirty="0"/>
              <a:t>a </a:t>
            </a:r>
            <a:r>
              <a:rPr lang="en-US" dirty="0"/>
              <a:t>= 3, </a:t>
            </a:r>
            <a:r>
              <a:rPr lang="en-US" i="1" dirty="0"/>
              <a:t>c </a:t>
            </a:r>
            <a:r>
              <a:rPr lang="en-US" dirty="0"/>
              <a:t>= 4, </a:t>
            </a:r>
            <a:r>
              <a:rPr lang="en-US" i="1" dirty="0"/>
              <a:t>m </a:t>
            </a:r>
            <a:r>
              <a:rPr lang="en-US" dirty="0"/>
              <a:t>= </a:t>
            </a:r>
            <a:r>
              <a:rPr lang="en-US" dirty="0" smtClean="0"/>
              <a:t>32, and </a:t>
            </a:r>
            <a:r>
              <a:rPr lang="en-US" i="1" dirty="0"/>
              <a:t>x</a:t>
            </a:r>
            <a:r>
              <a:rPr lang="en-US" dirty="0"/>
              <a:t>0 = 1, the sequence </a:t>
            </a:r>
            <a:r>
              <a:rPr lang="en-US" dirty="0" smtClean="0"/>
              <a:t>: </a:t>
            </a:r>
            <a:r>
              <a:rPr lang="en-US" dirty="0"/>
              <a:t>1, 7, 25, 15, 17, 23, 9, 31, 1, 7, 25</a:t>
            </a:r>
            <a:r>
              <a:rPr lang="en-US" dirty="0" smtClean="0"/>
              <a:t>,</a:t>
            </a:r>
          </a:p>
          <a:p>
            <a:r>
              <a:rPr lang="en-US" dirty="0" smtClean="0"/>
              <a:t>The period </a:t>
            </a:r>
            <a:r>
              <a:rPr lang="en-US" dirty="0"/>
              <a:t>is 8 </a:t>
            </a:r>
            <a:endParaRPr lang="en-US" dirty="0" smtClean="0"/>
          </a:p>
          <a:p>
            <a:pPr lvl="1"/>
            <a:r>
              <a:rPr lang="en-US" dirty="0" smtClean="0"/>
              <a:t>rather </a:t>
            </a:r>
            <a:r>
              <a:rPr lang="en-US" dirty="0"/>
              <a:t>than the maximum possible value of </a:t>
            </a:r>
            <a:r>
              <a:rPr lang="en-US" i="1" dirty="0"/>
              <a:t>m </a:t>
            </a:r>
            <a:r>
              <a:rPr lang="en-US" dirty="0"/>
              <a:t>= 32.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choose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and </a:t>
            </a:r>
            <a:r>
              <a:rPr lang="en-US" i="1" dirty="0"/>
              <a:t>m </a:t>
            </a:r>
            <a:r>
              <a:rPr lang="en-US" dirty="0" smtClean="0"/>
              <a:t>carefully such </a:t>
            </a:r>
            <a:r>
              <a:rPr lang="en-US" dirty="0"/>
              <a:t>that the maximum period is obtained,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all possible integers between 0 and </a:t>
            </a:r>
            <a:r>
              <a:rPr lang="en-US" i="1" dirty="0"/>
              <a:t>m − </a:t>
            </a:r>
            <a:r>
              <a:rPr lang="en-US" dirty="0"/>
              <a:t>1 </a:t>
            </a:r>
            <a:r>
              <a:rPr lang="en-US" dirty="0" smtClean="0"/>
              <a:t>would occur </a:t>
            </a:r>
            <a:r>
              <a:rPr lang="en-US" dirty="0"/>
              <a:t>in the sequence.</a:t>
            </a:r>
          </a:p>
        </p:txBody>
      </p:sp>
    </p:spTree>
    <p:extLst>
      <p:ext uri="{BB962C8B-B14F-4D97-AF65-F5344CB8AC3E}">
        <p14:creationId xmlns:p14="http://schemas.microsoft.com/office/powerpoint/2010/main" val="22407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have random numbers </a:t>
            </a:r>
            <a:r>
              <a:rPr lang="en-US" i="1" dirty="0"/>
              <a:t>r </a:t>
            </a:r>
            <a:r>
              <a:rPr lang="en-US" dirty="0"/>
              <a:t>in the unit </a:t>
            </a:r>
            <a:r>
              <a:rPr lang="en-US" dirty="0" smtClean="0"/>
              <a:t>interval 0 </a:t>
            </a:r>
            <a:r>
              <a:rPr lang="en-US" i="1" dirty="0"/>
              <a:t>≤ r &lt; </a:t>
            </a:r>
            <a:r>
              <a:rPr lang="en-US" dirty="0"/>
              <a:t>1 rather than random integers, random number generators usually return the ratio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/m</a:t>
            </a:r>
          </a:p>
          <a:p>
            <a:pPr lvl="1"/>
            <a:r>
              <a:rPr lang="en-US" dirty="0"/>
              <a:t>which is always less than unity. </a:t>
            </a:r>
            <a:endParaRPr lang="en-US" dirty="0" smtClean="0"/>
          </a:p>
          <a:p>
            <a:pPr lvl="1"/>
            <a:r>
              <a:rPr lang="en-US" dirty="0" smtClean="0"/>
              <a:t>Several </a:t>
            </a:r>
            <a:r>
              <a:rPr lang="en-US" dirty="0"/>
              <a:t>rules have been developed </a:t>
            </a:r>
            <a:r>
              <a:rPr lang="en-US" dirty="0" smtClean="0"/>
              <a:t>to </a:t>
            </a:r>
            <a:r>
              <a:rPr lang="en-US" dirty="0"/>
              <a:t>obtain the </a:t>
            </a:r>
            <a:r>
              <a:rPr lang="en-US" dirty="0" smtClean="0"/>
              <a:t>longest period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9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popular random number </a:t>
            </a:r>
            <a:r>
              <a:rPr lang="en-US" dirty="0" smtClean="0"/>
              <a:t>generator: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i="1" dirty="0"/>
              <a:t>generalized feedback shift register </a:t>
            </a:r>
            <a:r>
              <a:rPr lang="en-US" dirty="0" smtClean="0"/>
              <a:t>method,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bit </a:t>
            </a:r>
            <a:r>
              <a:rPr lang="en-US" dirty="0" smtClean="0"/>
              <a:t>manipulation. 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integer is represented as a </a:t>
            </a:r>
            <a:r>
              <a:rPr lang="en-US" dirty="0" smtClean="0"/>
              <a:t>series of </a:t>
            </a:r>
            <a:r>
              <a:rPr lang="en-US" dirty="0"/>
              <a:t>1s and 0s called bits.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bits can be shuffled by using the bitwise exclusive or operator </a:t>
            </a:r>
            <a:r>
              <a:rPr lang="en-US" i="1" dirty="0" smtClean="0"/>
              <a:t>⊕ </a:t>
            </a:r>
            <a:r>
              <a:rPr lang="en-US" dirty="0" smtClean="0"/>
              <a:t>(</a:t>
            </a:r>
            <a:r>
              <a:rPr lang="en-US" dirty="0" err="1"/>
              <a:t>xor</a:t>
            </a:r>
            <a:r>
              <a:rPr lang="en-US" dirty="0"/>
              <a:t>) defined by </a:t>
            </a:r>
            <a:r>
              <a:rPr lang="en-US" i="1" dirty="0"/>
              <a:t>a ⊕ b </a:t>
            </a:r>
            <a:r>
              <a:rPr lang="en-US" dirty="0"/>
              <a:t>= 1 if the bits </a:t>
            </a:r>
            <a:r>
              <a:rPr lang="en-US" i="1" dirty="0" smtClean="0"/>
              <a:t>a≠</a:t>
            </a:r>
            <a:r>
              <a:rPr lang="en-US" dirty="0" smtClean="0"/>
              <a:t> </a:t>
            </a:r>
            <a:r>
              <a:rPr lang="en-US" i="1" dirty="0"/>
              <a:t>b</a:t>
            </a:r>
            <a:r>
              <a:rPr lang="en-US" dirty="0"/>
              <a:t>; </a:t>
            </a:r>
            <a:r>
              <a:rPr lang="en-US" i="1" dirty="0"/>
              <a:t>a ⊕ b </a:t>
            </a:r>
            <a:r>
              <a:rPr lang="en-US" dirty="0"/>
              <a:t>= 0 if </a:t>
            </a:r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i="1" dirty="0"/>
              <a:t>b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i="1" dirty="0"/>
              <a:t>n</a:t>
            </a:r>
            <a:r>
              <a:rPr lang="en-US" dirty="0"/>
              <a:t>th member of the sequence </a:t>
            </a:r>
            <a:r>
              <a:rPr lang="en-US" dirty="0" smtClean="0"/>
              <a:t>is given </a:t>
            </a:r>
            <a:r>
              <a:rPr lang="en-US" dirty="0"/>
              <a:t>by</a:t>
            </a:r>
          </a:p>
          <a:p>
            <a:pPr lvl="2"/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baseline="-25000" dirty="0"/>
              <a:t>−p</a:t>
            </a:r>
            <a:r>
              <a:rPr lang="en-US" i="1" dirty="0"/>
              <a:t> ⊕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baseline="-25000" dirty="0"/>
              <a:t>−q</a:t>
            </a:r>
            <a:r>
              <a:rPr lang="en-US" i="1" dirty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this case because </a:t>
            </a:r>
            <a:r>
              <a:rPr lang="en-US" i="1" dirty="0"/>
              <a:t>x </a:t>
            </a:r>
            <a:r>
              <a:rPr lang="en-US" dirty="0"/>
              <a:t>takes only integer values, the array index of probability is the </a:t>
            </a:r>
            <a:r>
              <a:rPr lang="en-US" dirty="0" smtClean="0"/>
              <a:t>same as </a:t>
            </a:r>
            <a:r>
              <a:rPr lang="en-US" i="1" dirty="0"/>
              <a:t>x </a:t>
            </a:r>
            <a:r>
              <a:rPr lang="en-US" dirty="0"/>
              <a:t>itself.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above statement does not work in Java because </a:t>
            </a:r>
            <a:r>
              <a:rPr lang="en-US" i="1" dirty="0"/>
              <a:t>x </a:t>
            </a:r>
            <a:r>
              <a:rPr lang="en-US" dirty="0"/>
              <a:t>can be negative </a:t>
            </a:r>
            <a:r>
              <a:rPr lang="en-US" dirty="0" smtClean="0"/>
              <a:t>as well </a:t>
            </a:r>
            <a:r>
              <a:rPr lang="en-US" dirty="0"/>
              <a:t>as positive.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we need is a way of mapping the value </a:t>
            </a:r>
            <a:r>
              <a:rPr lang="en-US" i="1" dirty="0"/>
              <a:t>x </a:t>
            </a:r>
            <a:r>
              <a:rPr lang="en-US" dirty="0"/>
              <a:t>to a bin or index number.</a:t>
            </a:r>
          </a:p>
          <a:p>
            <a:r>
              <a:rPr lang="en-US" dirty="0"/>
              <a:t>The </a:t>
            </a:r>
            <a:r>
              <a:rPr lang="en-US" dirty="0" err="1"/>
              <a:t>HistogramFrame</a:t>
            </a:r>
            <a:r>
              <a:rPr lang="en-US" dirty="0"/>
              <a:t> class, which is part of the Open Source Physics display package, does </a:t>
            </a:r>
            <a:r>
              <a:rPr lang="en-US" dirty="0" smtClean="0"/>
              <a:t>this mapping </a:t>
            </a:r>
            <a:r>
              <a:rPr lang="en-US" dirty="0"/>
              <a:t>automatically using the Java </a:t>
            </a:r>
            <a:r>
              <a:rPr lang="en-US" dirty="0" err="1"/>
              <a:t>Hashtable</a:t>
            </a:r>
            <a:r>
              <a:rPr lang="en-US" dirty="0"/>
              <a:t> class. </a:t>
            </a:r>
          </a:p>
        </p:txBody>
      </p:sp>
    </p:spTree>
    <p:extLst>
      <p:ext uri="{BB962C8B-B14F-4D97-AF65-F5344CB8AC3E}">
        <p14:creationId xmlns:p14="http://schemas.microsoft.com/office/powerpoint/2010/main" val="42930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Java and C the exclusive or operation on the integers m and n is written as </a:t>
            </a:r>
            <a:r>
              <a:rPr lang="en-US" dirty="0" err="1"/>
              <a:t>mˆn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algorithm </a:t>
            </a:r>
            <a:r>
              <a:rPr lang="en-US" dirty="0"/>
              <a:t>for producing the random numbers after </a:t>
            </a:r>
            <a:r>
              <a:rPr lang="en-US" i="1" dirty="0"/>
              <a:t>p </a:t>
            </a:r>
            <a:r>
              <a:rPr lang="en-US" dirty="0"/>
              <a:t>integers have been </a:t>
            </a:r>
            <a:r>
              <a:rPr lang="en-US" dirty="0" smtClean="0"/>
              <a:t>produced:</a:t>
            </a:r>
          </a:p>
          <a:p>
            <a:pPr lvl="1"/>
            <a:r>
              <a:rPr lang="en-US" dirty="0" smtClean="0"/>
              <a:t>Initially </a:t>
            </a:r>
            <a:r>
              <a:rPr lang="en-US" dirty="0"/>
              <a:t>the index, </a:t>
            </a:r>
            <a:r>
              <a:rPr lang="en-US" i="1" dirty="0"/>
              <a:t>k</a:t>
            </a:r>
            <a:r>
              <a:rPr lang="en-US" dirty="0"/>
              <a:t>, can be set to 0.</a:t>
            </a:r>
          </a:p>
          <a:p>
            <a:pPr lvl="1"/>
            <a:r>
              <a:rPr lang="en-US" dirty="0"/>
              <a:t>1. If </a:t>
            </a:r>
            <a:r>
              <a:rPr lang="en-US" i="1" dirty="0"/>
              <a:t>k &lt; q</a:t>
            </a:r>
            <a:r>
              <a:rPr lang="en-US" dirty="0"/>
              <a:t>, set </a:t>
            </a:r>
            <a:r>
              <a:rPr lang="en-US" i="1" dirty="0"/>
              <a:t>j </a:t>
            </a:r>
            <a:r>
              <a:rPr lang="en-US" dirty="0"/>
              <a:t>= </a:t>
            </a:r>
            <a:r>
              <a:rPr lang="en-US" i="1" dirty="0"/>
              <a:t>k </a:t>
            </a:r>
            <a:r>
              <a:rPr lang="en-US" dirty="0"/>
              <a:t>+ </a:t>
            </a:r>
            <a:r>
              <a:rPr lang="en-US" i="1" dirty="0"/>
              <a:t>q</a:t>
            </a:r>
            <a:r>
              <a:rPr lang="en-US" dirty="0"/>
              <a:t>, else set </a:t>
            </a:r>
            <a:r>
              <a:rPr lang="en-US" i="1" dirty="0"/>
              <a:t>j </a:t>
            </a:r>
            <a:r>
              <a:rPr lang="en-US" dirty="0"/>
              <a:t>= </a:t>
            </a:r>
            <a:r>
              <a:rPr lang="en-US" i="1" dirty="0"/>
              <a:t>k − p </a:t>
            </a:r>
            <a:r>
              <a:rPr lang="en-US" dirty="0"/>
              <a:t>+ </a:t>
            </a:r>
            <a:r>
              <a:rPr lang="en-US" i="1" dirty="0"/>
              <a:t>q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2. Set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⊕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dirty="0"/>
              <a:t>;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is the desired random number for this iteration.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 random </a:t>
            </a:r>
            <a:r>
              <a:rPr lang="en-US" dirty="0" smtClean="0"/>
              <a:t>number between </a:t>
            </a:r>
            <a:r>
              <a:rPr lang="en-US" dirty="0"/>
              <a:t>0 and 1 is desired, divide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by the maximum possible integer that the </a:t>
            </a:r>
            <a:r>
              <a:rPr lang="en-US" dirty="0" smtClean="0"/>
              <a:t>computer can </a:t>
            </a:r>
            <a:r>
              <a:rPr lang="en-US" dirty="0"/>
              <a:t>hold.</a:t>
            </a:r>
          </a:p>
          <a:p>
            <a:pPr lvl="1"/>
            <a:r>
              <a:rPr lang="en-US" dirty="0"/>
              <a:t>3. Increment </a:t>
            </a:r>
            <a:r>
              <a:rPr lang="en-US" i="1" dirty="0"/>
              <a:t>k </a:t>
            </a:r>
            <a:r>
              <a:rPr lang="en-US" dirty="0"/>
              <a:t>to (</a:t>
            </a:r>
            <a:r>
              <a:rPr lang="en-US" i="1" dirty="0"/>
              <a:t>k </a:t>
            </a:r>
            <a:r>
              <a:rPr lang="en-US" dirty="0"/>
              <a:t>+ 1) mod </a:t>
            </a:r>
            <a:r>
              <a:rPr lang="en-US" i="1" dirty="0"/>
              <a:t>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1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exclusive or operator and bit manipulation is very fast,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random </a:t>
            </a:r>
            <a:r>
              <a:rPr lang="en-US" dirty="0" smtClean="0"/>
              <a:t>number generator </a:t>
            </a:r>
            <a:r>
              <a:rPr lang="en-US" dirty="0"/>
              <a:t>is very fast. </a:t>
            </a:r>
            <a:endParaRPr lang="en-US" dirty="0" smtClean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the period may not be long enough for some applications and </a:t>
            </a:r>
            <a:r>
              <a:rPr lang="en-US" dirty="0" smtClean="0"/>
              <a:t>the correlations </a:t>
            </a:r>
            <a:r>
              <a:rPr lang="en-US" dirty="0"/>
              <a:t>between numbers might not be as good as needed.</a:t>
            </a:r>
          </a:p>
        </p:txBody>
      </p:sp>
    </p:spTree>
    <p:extLst>
      <p:ext uri="{BB962C8B-B14F-4D97-AF65-F5344CB8AC3E}">
        <p14:creationId xmlns:p14="http://schemas.microsoft.com/office/powerpoint/2010/main" val="467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general nature: </a:t>
            </a:r>
          </a:p>
          <a:p>
            <a:pPr lvl="1"/>
            <a:r>
              <a:rPr lang="en-US" dirty="0" smtClean="0"/>
              <a:t>numbers </a:t>
            </a:r>
            <a:r>
              <a:rPr lang="en-US" dirty="0"/>
              <a:t>in the sequence are used to find the succeeding ones according to a well defined algorithm.</a:t>
            </a:r>
          </a:p>
          <a:p>
            <a:pPr lvl="1"/>
            <a:r>
              <a:rPr lang="en-US" dirty="0"/>
              <a:t>The sequence is determined by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seed,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first number of the sequence, </a:t>
            </a:r>
            <a:endParaRPr lang="en-US" dirty="0" smtClean="0"/>
          </a:p>
          <a:p>
            <a:pPr lvl="2"/>
            <a:r>
              <a:rPr lang="en-US" dirty="0" smtClean="0"/>
              <a:t>or </a:t>
            </a:r>
            <a:r>
              <a:rPr lang="en-US" dirty="0"/>
              <a:t>the first </a:t>
            </a:r>
            <a:r>
              <a:rPr lang="en-US" i="1" dirty="0"/>
              <a:t>p </a:t>
            </a:r>
            <a:r>
              <a:rPr lang="en-US" dirty="0" smtClean="0"/>
              <a:t>members of </a:t>
            </a:r>
            <a:r>
              <a:rPr lang="en-US" dirty="0"/>
              <a:t>the sequence for the generalized feedback shift register and related generators. </a:t>
            </a:r>
            <a:endParaRPr lang="en-US" dirty="0" smtClean="0"/>
          </a:p>
          <a:p>
            <a:pPr lvl="1"/>
            <a:r>
              <a:rPr lang="en-US" dirty="0" smtClean="0"/>
              <a:t>Usually</a:t>
            </a:r>
            <a:r>
              <a:rPr lang="en-US" dirty="0"/>
              <a:t>, </a:t>
            </a:r>
            <a:r>
              <a:rPr lang="en-US" dirty="0" smtClean="0"/>
              <a:t>the maximum </a:t>
            </a:r>
            <a:r>
              <a:rPr lang="en-US" dirty="0"/>
              <a:t>possible period is related to the size of the computer word,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32, or 64 </a:t>
            </a:r>
            <a:r>
              <a:rPr lang="en-US" dirty="0" smtClean="0"/>
              <a:t>bits.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choice of the constants and the proper initialization of the sequence is very important </a:t>
            </a:r>
            <a:r>
              <a:rPr lang="en-US" dirty="0" smtClean="0"/>
              <a:t>and thus </a:t>
            </a:r>
            <a:r>
              <a:rPr lang="en-US" dirty="0"/>
              <a:t>these algorithms must be implemented with care.</a:t>
            </a:r>
          </a:p>
        </p:txBody>
      </p:sp>
    </p:spTree>
    <p:extLst>
      <p:ext uri="{BB962C8B-B14F-4D97-AF65-F5344CB8AC3E}">
        <p14:creationId xmlns:p14="http://schemas.microsoft.com/office/powerpoint/2010/main" val="35065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/>
              <a:t>necessary and sufficient test for the randomness of a finite sequence of numbers;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i="1" dirty="0"/>
              <a:t>apparently </a:t>
            </a:r>
            <a:r>
              <a:rPr lang="en-US" dirty="0"/>
              <a:t>random.</a:t>
            </a:r>
          </a:p>
          <a:p>
            <a:pPr lvl="1"/>
            <a:r>
              <a:rPr lang="en-US" dirty="0"/>
              <a:t>Because no single statistical test is a reliable indicator, we need to consider several tests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details of the statistical tests, please read the textbook.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of these tests can be stated in terms of random walks.</a:t>
            </a:r>
          </a:p>
          <a:p>
            <a:pPr lvl="1"/>
            <a:r>
              <a:rPr lang="en-US" i="1" dirty="0"/>
              <a:t>Random walk</a:t>
            </a:r>
            <a:r>
              <a:rPr lang="en-US" dirty="0"/>
              <a:t>. A test based on the properties of random walks has been proposed by </a:t>
            </a:r>
            <a:r>
              <a:rPr lang="en-US" dirty="0" err="1" smtClean="0"/>
              <a:t>Vattulainen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/>
              <a:t>al</a:t>
            </a:r>
            <a:r>
              <a:rPr lang="en-US"/>
              <a:t>. </a:t>
            </a:r>
            <a:endParaRPr lang="en-US" smtClean="0"/>
          </a:p>
          <a:p>
            <a:pPr lvl="2"/>
            <a:r>
              <a:rPr lang="en-US"/>
              <a:t>Phys. Rev. Lett. </a:t>
            </a:r>
            <a:r>
              <a:rPr lang="en-US" b="1"/>
              <a:t>73</a:t>
            </a:r>
            <a:r>
              <a:rPr lang="en-US"/>
              <a:t>, 2513 – Published 7 November </a:t>
            </a:r>
            <a:r>
              <a:rPr lang="en-US" smtClean="0"/>
              <a:t>1994</a:t>
            </a:r>
            <a:endParaRPr lang="en-US" dirty="0" smtClean="0"/>
          </a:p>
          <a:p>
            <a:pPr lvl="1"/>
            <a:r>
              <a:rPr lang="en-US" dirty="0" smtClean="0"/>
              <a:t>Assume </a:t>
            </a:r>
            <a:r>
              <a:rPr lang="en-US" dirty="0"/>
              <a:t>that a walker begins at the origin of the </a:t>
            </a:r>
            <a:r>
              <a:rPr lang="en-US" i="1" dirty="0"/>
              <a:t>x</a:t>
            </a:r>
            <a:r>
              <a:rPr lang="en-US" dirty="0"/>
              <a:t>-</a:t>
            </a:r>
            <a:r>
              <a:rPr lang="en-US" i="1" dirty="0"/>
              <a:t>y </a:t>
            </a:r>
            <a:r>
              <a:rPr lang="en-US" dirty="0"/>
              <a:t>plane and walks for </a:t>
            </a:r>
            <a:r>
              <a:rPr lang="en-US" i="1" dirty="0"/>
              <a:t>N </a:t>
            </a:r>
            <a:r>
              <a:rPr lang="en-US" dirty="0"/>
              <a:t>steps</a:t>
            </a:r>
            <a:r>
              <a:rPr lang="en-US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96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/>
              <a:t>Average over </a:t>
            </a:r>
            <a:r>
              <a:rPr lang="en-US" i="1"/>
              <a:t>M </a:t>
            </a:r>
            <a:r>
              <a:rPr lang="en-US"/>
              <a:t>walkers and count the number of walks that end in each quadrant </a:t>
            </a:r>
            <a:r>
              <a:rPr lang="en-US" i="1"/>
              <a:t>qi</a:t>
            </a:r>
            <a:r>
              <a:rPr lang="en-US"/>
              <a:t>. </a:t>
            </a:r>
          </a:p>
          <a:p>
            <a:pPr lvl="1"/>
            <a:endParaRPr lang="en-US"/>
          </a:p>
          <a:p>
            <a:pPr lvl="2"/>
            <a:r>
              <a:rPr lang="en-US"/>
              <a:t>divided into four equal blocks, each of which has an equal probability to contain the random walker after a walk of length n. </a:t>
            </a:r>
          </a:p>
          <a:p>
            <a:pPr lvl="1"/>
            <a:r>
              <a:rPr lang="en-US"/>
              <a:t>The test is performed N times, and the number of occurrences in each of the four blocks is compared to the expected value of N/4, using a test with three degrees of freedom. </a:t>
            </a:r>
          </a:p>
          <a:p>
            <a:pPr lvl="1"/>
            <a:r>
              <a:rPr lang="en-US"/>
              <a:t>The generator fails if the </a:t>
            </a:r>
            <a:r>
              <a:rPr lang="en-US" i="1"/>
              <a:t>χ</a:t>
            </a:r>
            <a:r>
              <a:rPr lang="en-US"/>
              <a:t>2 value exceeds 7.815 in at least two out of three independent runs. This should occur with a probability of only about 3/400.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66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Variational</a:t>
            </a:r>
            <a:r>
              <a:rPr lang="en-US" b="1" dirty="0"/>
              <a:t> Methods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problems in physics can be formulated in terms of a </a:t>
            </a:r>
            <a:r>
              <a:rPr lang="en-US" dirty="0" err="1"/>
              <a:t>variational</a:t>
            </a:r>
            <a:r>
              <a:rPr lang="en-US" dirty="0"/>
              <a:t> principle.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Monte Carlo methods can be applied to these </a:t>
            </a:r>
            <a:r>
              <a:rPr lang="en-US" dirty="0" smtClean="0"/>
              <a:t>problems?</a:t>
            </a:r>
          </a:p>
          <a:p>
            <a:r>
              <a:rPr lang="en-US" dirty="0" smtClean="0"/>
              <a:t>A </a:t>
            </a:r>
            <a:r>
              <a:rPr lang="en-US" dirty="0"/>
              <a:t>more </a:t>
            </a:r>
            <a:r>
              <a:rPr lang="en-US" dirty="0" smtClean="0"/>
              <a:t>sophisticated application </a:t>
            </a:r>
            <a:r>
              <a:rPr lang="en-US" dirty="0"/>
              <a:t>of Monte Carlo methods to a </a:t>
            </a:r>
            <a:r>
              <a:rPr lang="en-US" dirty="0" err="1"/>
              <a:t>variational</a:t>
            </a:r>
            <a:r>
              <a:rPr lang="en-US" dirty="0"/>
              <a:t> problem in quantum </a:t>
            </a:r>
            <a:r>
              <a:rPr lang="en-US" dirty="0" smtClean="0"/>
              <a:t>mechanics will be discussed in the Monte Carlo chapter in PHYS4061.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Light rays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This </a:t>
            </a:r>
            <a:r>
              <a:rPr lang="en-US" dirty="0" smtClean="0"/>
              <a:t>description of </a:t>
            </a:r>
            <a:r>
              <a:rPr lang="en-US" dirty="0"/>
              <a:t>light propagation, called </a:t>
            </a:r>
            <a:r>
              <a:rPr lang="en-US" i="1" dirty="0"/>
              <a:t>geometrical </a:t>
            </a:r>
            <a:r>
              <a:rPr lang="en-US" dirty="0"/>
              <a:t>or </a:t>
            </a:r>
            <a:r>
              <a:rPr lang="en-US" i="1" dirty="0"/>
              <a:t>ray optics</a:t>
            </a:r>
            <a:r>
              <a:rPr lang="en-US" dirty="0"/>
              <a:t>, is applicable when the wavelength of light </a:t>
            </a:r>
            <a:r>
              <a:rPr lang="en-US" dirty="0" smtClean="0"/>
              <a:t>is small </a:t>
            </a:r>
            <a:r>
              <a:rPr lang="en-US" dirty="0"/>
              <a:t>compared to the linear dimensions of any obstacles or openings.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path of a light ray can </a:t>
            </a:r>
            <a:r>
              <a:rPr lang="en-US" dirty="0" smtClean="0"/>
              <a:t>be formulated </a:t>
            </a:r>
            <a:r>
              <a:rPr lang="en-US" dirty="0"/>
              <a:t>in terms of Fermat’s principle of least time: A ray of light follows the path between </a:t>
            </a:r>
            <a:r>
              <a:rPr lang="en-US" dirty="0" smtClean="0"/>
              <a:t>two points </a:t>
            </a:r>
            <a:r>
              <a:rPr lang="en-US" dirty="0"/>
              <a:t>(consistent with any constraints) that requires the least amount of time. </a:t>
            </a:r>
            <a:r>
              <a:rPr lang="en-US" dirty="0" smtClean="0"/>
              <a:t>	</a:t>
            </a:r>
          </a:p>
          <a:p>
            <a:r>
              <a:rPr lang="en-US" dirty="0" smtClean="0"/>
              <a:t>Fermat’s principle can </a:t>
            </a:r>
            <a:r>
              <a:rPr lang="en-US" dirty="0"/>
              <a:t>be adopted as the basis of geometrical optics. </a:t>
            </a:r>
          </a:p>
        </p:txBody>
      </p:sp>
    </p:spTree>
    <p:extLst>
      <p:ext uri="{BB962C8B-B14F-4D97-AF65-F5344CB8AC3E}">
        <p14:creationId xmlns:p14="http://schemas.microsoft.com/office/powerpoint/2010/main" val="21247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example, Fermat’s principle implies </a:t>
            </a:r>
            <a:r>
              <a:rPr lang="en-US" dirty="0" smtClean="0"/>
              <a:t>that light </a:t>
            </a:r>
            <a:r>
              <a:rPr lang="en-US" dirty="0"/>
              <a:t>travels from a point </a:t>
            </a:r>
            <a:r>
              <a:rPr lang="en-US" i="1" dirty="0"/>
              <a:t>A </a:t>
            </a:r>
            <a:r>
              <a:rPr lang="en-US" dirty="0"/>
              <a:t>to a point </a:t>
            </a:r>
            <a:r>
              <a:rPr lang="en-US" i="1" dirty="0"/>
              <a:t>B </a:t>
            </a:r>
            <a:r>
              <a:rPr lang="en-US" dirty="0"/>
              <a:t>in a straight line in a homogeneous medium. </a:t>
            </a:r>
            <a:endParaRPr lang="en-US" dirty="0" smtClean="0"/>
          </a:p>
          <a:p>
            <a:r>
              <a:rPr lang="en-US" dirty="0" smtClean="0"/>
              <a:t>Because the </a:t>
            </a:r>
            <a:r>
              <a:rPr lang="en-US" dirty="0"/>
              <a:t>speed of light is constant along any path within the medium, the path of shortest time is </a:t>
            </a:r>
            <a:r>
              <a:rPr lang="en-US" dirty="0" smtClean="0"/>
              <a:t>the path </a:t>
            </a:r>
            <a:r>
              <a:rPr lang="en-US" dirty="0"/>
              <a:t>of shortest distance, 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is, a straight line from </a:t>
            </a:r>
            <a:r>
              <a:rPr lang="en-US" i="1" dirty="0"/>
              <a:t>A </a:t>
            </a:r>
            <a:r>
              <a:rPr lang="en-US" dirty="0"/>
              <a:t>to </a:t>
            </a:r>
            <a:r>
              <a:rPr lang="en-US" i="1" dirty="0"/>
              <a:t>B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happens if we impose </a:t>
            </a:r>
            <a:r>
              <a:rPr lang="en-US" dirty="0" smtClean="0"/>
              <a:t>the constraint </a:t>
            </a:r>
            <a:r>
              <a:rPr lang="en-US" dirty="0"/>
              <a:t>that the light must strike a mirror before reaching </a:t>
            </a:r>
            <a:r>
              <a:rPr lang="en-US" i="1" dirty="0"/>
              <a:t>B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speed of light in a medium can be expressed in terms of </a:t>
            </a:r>
            <a:r>
              <a:rPr lang="en-US" i="1" dirty="0"/>
              <a:t>c</a:t>
            </a:r>
            <a:r>
              <a:rPr lang="en-US" dirty="0"/>
              <a:t>, the speed of light in a </a:t>
            </a:r>
            <a:r>
              <a:rPr lang="en-US" dirty="0" smtClean="0"/>
              <a:t>vacuum, and </a:t>
            </a:r>
            <a:r>
              <a:rPr lang="en-US" dirty="0"/>
              <a:t>the index of refraction </a:t>
            </a:r>
            <a:r>
              <a:rPr lang="en-US" i="1" dirty="0"/>
              <a:t>n </a:t>
            </a:r>
            <a:r>
              <a:rPr lang="en-US" dirty="0"/>
              <a:t>of the </a:t>
            </a:r>
            <a:r>
              <a:rPr lang="en-US" dirty="0" smtClean="0"/>
              <a:t>medium : </a:t>
            </a:r>
            <a:r>
              <a:rPr lang="en-US" i="1" dirty="0" smtClean="0"/>
              <a:t>v </a:t>
            </a:r>
            <a:r>
              <a:rPr lang="en-US" dirty="0" smtClean="0"/>
              <a:t>=</a:t>
            </a:r>
            <a:r>
              <a:rPr lang="en-US" i="1" dirty="0" smtClean="0"/>
              <a:t>c</a:t>
            </a:r>
            <a:r>
              <a:rPr lang="en-US" i="1" dirty="0"/>
              <a:t> </a:t>
            </a:r>
            <a:r>
              <a:rPr lang="en-US" i="1" dirty="0" smtClean="0"/>
              <a:t>/ n</a:t>
            </a:r>
          </a:p>
          <a:p>
            <a:r>
              <a:rPr lang="en-US" dirty="0"/>
              <a:t>Suppose that a light ray in a medium with index of refraction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passes through a second </a:t>
            </a:r>
            <a:r>
              <a:rPr lang="en-US" dirty="0" smtClean="0"/>
              <a:t>medium with </a:t>
            </a:r>
            <a:r>
              <a:rPr lang="en-US" dirty="0"/>
              <a:t>index of refraction </a:t>
            </a:r>
            <a:r>
              <a:rPr lang="en-US" i="1" dirty="0"/>
              <a:t>n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two media are separated by a plane surface.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now show </a:t>
            </a:r>
            <a:r>
              <a:rPr lang="en-US" dirty="0" smtClean="0"/>
              <a:t>how we </a:t>
            </a:r>
            <a:r>
              <a:rPr lang="en-US" dirty="0"/>
              <a:t>can use Fermat’s principle and a simple Monte Carlo method to find the path of the light.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analytical </a:t>
            </a:r>
            <a:r>
              <a:rPr lang="en-US" dirty="0"/>
              <a:t>solution to this problem using Fermat’s principle is found in many </a:t>
            </a:r>
            <a:r>
              <a:rPr lang="en-US" dirty="0" smtClean="0"/>
              <a:t>texts.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simple data structures data is </a:t>
            </a:r>
            <a:r>
              <a:rPr lang="en-US" dirty="0" smtClean="0"/>
              <a:t>accessed by </a:t>
            </a:r>
            <a:r>
              <a:rPr lang="en-US" dirty="0"/>
              <a:t>an index that indicates the location of the data in the data structure. </a:t>
            </a:r>
            <a:endParaRPr lang="en-US" dirty="0" smtClean="0"/>
          </a:p>
          <a:p>
            <a:r>
              <a:rPr lang="en-US" dirty="0" err="1" smtClean="0"/>
              <a:t>Hashtable</a:t>
            </a:r>
            <a:r>
              <a:rPr lang="en-US" dirty="0" smtClean="0"/>
              <a:t> </a:t>
            </a:r>
            <a:r>
              <a:rPr lang="en-US" dirty="0"/>
              <a:t>data is </a:t>
            </a:r>
            <a:r>
              <a:rPr lang="en-US" dirty="0" smtClean="0"/>
              <a:t>accessed by </a:t>
            </a:r>
            <a:r>
              <a:rPr lang="en-US" dirty="0"/>
              <a:t>a </a:t>
            </a:r>
            <a:r>
              <a:rPr lang="en-US" i="1" dirty="0"/>
              <a:t>key</a:t>
            </a:r>
            <a:r>
              <a:rPr lang="en-US" dirty="0"/>
              <a:t>, which in our case is the value of </a:t>
            </a:r>
            <a:r>
              <a:rPr lang="en-US" i="1" dirty="0"/>
              <a:t>x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hashing function converts the key to an index.</a:t>
            </a:r>
          </a:p>
          <a:p>
            <a:r>
              <a:rPr lang="en-US" dirty="0"/>
              <a:t>The append method of the </a:t>
            </a:r>
            <a:r>
              <a:rPr lang="en-US" dirty="0" err="1"/>
              <a:t>HistogramFrame</a:t>
            </a:r>
            <a:r>
              <a:rPr lang="en-US" dirty="0"/>
              <a:t> class takes a value, finds the index using a </a:t>
            </a:r>
            <a:r>
              <a:rPr lang="en-US" dirty="0" smtClean="0"/>
              <a:t>hashing function</a:t>
            </a:r>
            <a:r>
              <a:rPr lang="en-US" dirty="0"/>
              <a:t>, and then increments the data associated with that key.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HistogramFrame</a:t>
            </a:r>
            <a:r>
              <a:rPr lang="en-US" dirty="0"/>
              <a:t> class </a:t>
            </a:r>
            <a:r>
              <a:rPr lang="en-US" dirty="0" smtClean="0"/>
              <a:t>also draws </a:t>
            </a:r>
            <a:r>
              <a:rPr lang="en-US" dirty="0"/>
              <a:t>itself.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strategy, as implemented in class Fermat, is to begin with a straight path and to </a:t>
            </a:r>
            <a:r>
              <a:rPr lang="en-US" dirty="0" smtClean="0"/>
              <a:t>make changes </a:t>
            </a:r>
            <a:r>
              <a:rPr lang="en-US" dirty="0"/>
              <a:t>in the path at random.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changes are accepted only if they reduce the travel time </a:t>
            </a:r>
            <a:r>
              <a:rPr lang="en-US" dirty="0" smtClean="0"/>
              <a:t>of the </a:t>
            </a:r>
            <a:r>
              <a:rPr lang="en-US" dirty="0"/>
              <a:t>light. </a:t>
            </a:r>
          </a:p>
        </p:txBody>
      </p:sp>
    </p:spTree>
    <p:extLst>
      <p:ext uri="{BB962C8B-B14F-4D97-AF65-F5344CB8AC3E}">
        <p14:creationId xmlns:p14="http://schemas.microsoft.com/office/powerpoint/2010/main" val="30589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</a:t>
            </a:r>
            <a:r>
              <a:rPr lang="en-US" dirty="0"/>
              <a:t>of the features of Fermat and </a:t>
            </a:r>
            <a:r>
              <a:rPr lang="en-US" dirty="0" err="1"/>
              <a:t>FermatApp</a:t>
            </a:r>
            <a:r>
              <a:rPr lang="en-US" dirty="0"/>
              <a:t> include</a:t>
            </a:r>
            <a:r>
              <a:rPr lang="en-US" dirty="0" smtClean="0"/>
              <a:t>:</a:t>
            </a:r>
          </a:p>
          <a:p>
            <a:r>
              <a:rPr lang="en-US" dirty="0"/>
              <a:t>1. Light propagates from left to right through N regions.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index of refraction n[</a:t>
            </a:r>
            <a:r>
              <a:rPr lang="en-US" dirty="0" err="1"/>
              <a:t>i</a:t>
            </a:r>
            <a:r>
              <a:rPr lang="en-US" dirty="0"/>
              <a:t>] is </a:t>
            </a:r>
            <a:r>
              <a:rPr lang="en-US" dirty="0" smtClean="0"/>
              <a:t>uniform in </a:t>
            </a:r>
            <a:r>
              <a:rPr lang="en-US" dirty="0"/>
              <a:t>each region [</a:t>
            </a:r>
            <a:r>
              <a:rPr lang="en-US" dirty="0" err="1"/>
              <a:t>i</a:t>
            </a:r>
            <a:r>
              <a:rPr lang="en-US" dirty="0"/>
              <a:t>].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index </a:t>
            </a:r>
            <a:r>
              <a:rPr lang="en-US" dirty="0" err="1"/>
              <a:t>i</a:t>
            </a:r>
            <a:r>
              <a:rPr lang="en-US" dirty="0"/>
              <a:t> increases from left to right.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have chosen units such </a:t>
            </a:r>
            <a:r>
              <a:rPr lang="en-US" dirty="0" smtClean="0"/>
              <a:t>that the </a:t>
            </a:r>
            <a:r>
              <a:rPr lang="en-US" dirty="0"/>
              <a:t>speed of light in vacuum equals unity.</a:t>
            </a:r>
          </a:p>
          <a:p>
            <a:r>
              <a:rPr lang="en-US" dirty="0"/>
              <a:t>2. Because the light propagates in a straight line in each medium, the path of the light is given </a:t>
            </a:r>
            <a:r>
              <a:rPr lang="en-US" dirty="0" smtClean="0"/>
              <a:t>by the </a:t>
            </a:r>
            <a:r>
              <a:rPr lang="en-US" dirty="0"/>
              <a:t>coordinates y[</a:t>
            </a:r>
            <a:r>
              <a:rPr lang="en-US" dirty="0" err="1"/>
              <a:t>i</a:t>
            </a:r>
            <a:r>
              <a:rPr lang="en-US" dirty="0"/>
              <a:t>] at each boundary.</a:t>
            </a:r>
          </a:p>
          <a:p>
            <a:r>
              <a:rPr lang="en-US" dirty="0"/>
              <a:t>3. The coordinates of the light source and the detector are at (0,y[0]) and (</a:t>
            </a:r>
            <a:r>
              <a:rPr lang="en-US" dirty="0" err="1"/>
              <a:t>N,y</a:t>
            </a:r>
            <a:r>
              <a:rPr lang="en-US" dirty="0"/>
              <a:t>[N]) </a:t>
            </a:r>
            <a:r>
              <a:rPr lang="en-US" dirty="0" smtClean="0"/>
              <a:t>respectively, where </a:t>
            </a:r>
            <a:r>
              <a:rPr lang="en-US" dirty="0"/>
              <a:t>y[0] and y[N] are fixed.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 The </a:t>
            </a:r>
            <a:r>
              <a:rPr lang="en-US" dirty="0"/>
              <a:t>path is the connection of the set of points at the boundary of each region.</a:t>
            </a:r>
          </a:p>
          <a:p>
            <a:r>
              <a:rPr lang="en-US" dirty="0"/>
              <a:t>5. The path of the light is found by choosing the boundary </a:t>
            </a:r>
            <a:r>
              <a:rPr lang="en-US" dirty="0" err="1"/>
              <a:t>i</a:t>
            </a:r>
            <a:r>
              <a:rPr lang="en-US" dirty="0"/>
              <a:t> at random and generating a </a:t>
            </a:r>
            <a:r>
              <a:rPr lang="en-US" dirty="0" smtClean="0"/>
              <a:t>trial value </a:t>
            </a:r>
            <a:r>
              <a:rPr lang="en-US" dirty="0"/>
              <a:t>of y[</a:t>
            </a:r>
            <a:r>
              <a:rPr lang="en-US" dirty="0" err="1"/>
              <a:t>i</a:t>
            </a:r>
            <a:r>
              <a:rPr lang="en-US" dirty="0"/>
              <a:t>] that differs from its previous value by a random number between -</a:t>
            </a:r>
            <a:r>
              <a:rPr lang="en-US" dirty="0" err="1"/>
              <a:t>dy</a:t>
            </a:r>
            <a:r>
              <a:rPr lang="en-US" dirty="0"/>
              <a:t> to dy. </a:t>
            </a:r>
            <a:endParaRPr lang="en-US" dirty="0" smtClean="0"/>
          </a:p>
          <a:p>
            <a:pPr lvl="1"/>
            <a:r>
              <a:rPr lang="en-US" dirty="0" smtClean="0"/>
              <a:t>If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trial value of y[</a:t>
            </a:r>
            <a:r>
              <a:rPr lang="en-US" dirty="0" err="1"/>
              <a:t>i</a:t>
            </a:r>
            <a:r>
              <a:rPr lang="en-US" dirty="0"/>
              <a:t>] yields a shorter travel time, this value becomes the new value for y[</a:t>
            </a:r>
            <a:r>
              <a:rPr lang="en-US" dirty="0" err="1"/>
              <a:t>i</a:t>
            </a:r>
            <a:r>
              <a:rPr lang="en-US" dirty="0"/>
              <a:t>].</a:t>
            </a:r>
          </a:p>
          <a:p>
            <a:r>
              <a:rPr lang="en-US" dirty="0"/>
              <a:t>6. The path is redrawn whenever it is changed.</a:t>
            </a:r>
          </a:p>
        </p:txBody>
      </p:sp>
    </p:spTree>
    <p:extLst>
      <p:ext uri="{BB962C8B-B14F-4D97-AF65-F5344CB8AC3E}">
        <p14:creationId xmlns:p14="http://schemas.microsoft.com/office/powerpoint/2010/main" val="15112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13492" r="24367" b="6250"/>
          <a:stretch/>
        </p:blipFill>
        <p:spPr bwMode="auto">
          <a:xfrm>
            <a:off x="107504" y="149677"/>
            <a:ext cx="7920856" cy="627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0913" r="33510" b="4423"/>
          <a:stretch/>
        </p:blipFill>
        <p:spPr bwMode="auto">
          <a:xfrm>
            <a:off x="1259632" y="692027"/>
            <a:ext cx="6024065" cy="61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37933" r="33782" b="59375"/>
          <a:stretch/>
        </p:blipFill>
        <p:spPr bwMode="auto">
          <a:xfrm>
            <a:off x="1187624" y="279724"/>
            <a:ext cx="6035041" cy="19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0" t="89976" r="33566" b="6947"/>
          <a:stretch/>
        </p:blipFill>
        <p:spPr bwMode="auto">
          <a:xfrm>
            <a:off x="1248656" y="494214"/>
            <a:ext cx="6035041" cy="22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3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Modified Euler algorithms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 Euler algorithm </a:t>
            </a:r>
            <a:r>
              <a:rPr lang="en-US" dirty="0"/>
              <a:t>is insufficient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Euler algorithm assumes that the velocity </a:t>
            </a:r>
            <a:r>
              <a:rPr lang="en-US" dirty="0" smtClean="0"/>
              <a:t>and acceleration </a:t>
            </a:r>
            <a:r>
              <a:rPr lang="en-US" dirty="0"/>
              <a:t>do not change significantly </a:t>
            </a:r>
            <a:endParaRPr lang="en-US" dirty="0" smtClean="0"/>
          </a:p>
          <a:p>
            <a:pPr lvl="2"/>
            <a:r>
              <a:rPr lang="en-US" dirty="0" smtClean="0"/>
              <a:t>during </a:t>
            </a:r>
            <a:r>
              <a:rPr lang="en-US" dirty="0"/>
              <a:t>the time step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achieve an </a:t>
            </a:r>
            <a:r>
              <a:rPr lang="en-US" dirty="0" smtClean="0"/>
              <a:t>acceptable numerical </a:t>
            </a:r>
            <a:r>
              <a:rPr lang="en-US" dirty="0"/>
              <a:t>solution,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i="1" dirty="0" smtClean="0"/>
              <a:t> </a:t>
            </a:r>
            <a:r>
              <a:rPr lang="en-US" dirty="0"/>
              <a:t>must be chosen to be sufficiently </a:t>
            </a:r>
            <a:r>
              <a:rPr lang="en-US" dirty="0" smtClean="0"/>
              <a:t>small!</a:t>
            </a:r>
          </a:p>
          <a:p>
            <a:pPr lvl="2"/>
            <a:r>
              <a:rPr lang="en-US" dirty="0" smtClean="0"/>
              <a:t>What kind of physical systems may have large coupling between velocity and acceleration?</a:t>
            </a:r>
          </a:p>
          <a:p>
            <a:r>
              <a:rPr lang="en-US" dirty="0" smtClean="0"/>
              <a:t> </a:t>
            </a:r>
            <a:r>
              <a:rPr lang="en-US" dirty="0"/>
              <a:t>However, if we </a:t>
            </a:r>
            <a:r>
              <a:rPr lang="en-US" dirty="0" smtClean="0"/>
              <a:t>make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i="1" dirty="0" smtClean="0"/>
              <a:t> </a:t>
            </a:r>
            <a:r>
              <a:rPr lang="en-US" dirty="0"/>
              <a:t>too small, we run into several problems. </a:t>
            </a:r>
            <a:endParaRPr lang="en-US" dirty="0" smtClean="0"/>
          </a:p>
          <a:p>
            <a:pPr lvl="1"/>
            <a:r>
              <a:rPr lang="en-US" dirty="0" smtClean="0"/>
              <a:t>Can you spot a few?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11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more </a:t>
            </a:r>
            <a:r>
              <a:rPr lang="en-US" dirty="0"/>
              <a:t>and more iterations, </a:t>
            </a:r>
            <a:endParaRPr lang="en-US" dirty="0" smtClean="0"/>
          </a:p>
          <a:p>
            <a:pPr lvl="1"/>
            <a:r>
              <a:rPr lang="en-US" dirty="0" smtClean="0"/>
              <a:t>the round-off error accumulates </a:t>
            </a:r>
          </a:p>
          <a:p>
            <a:pPr lvl="2"/>
            <a:r>
              <a:rPr lang="en-US" dirty="0" smtClean="0"/>
              <a:t>due </a:t>
            </a:r>
            <a:r>
              <a:rPr lang="en-US" dirty="0"/>
              <a:t>to the finite precision of any floating point </a:t>
            </a:r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eventually the numerical </a:t>
            </a:r>
            <a:r>
              <a:rPr lang="en-US" dirty="0"/>
              <a:t>results will become inaccurate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Any solution on this? </a:t>
            </a:r>
          </a:p>
          <a:p>
            <a:r>
              <a:rPr lang="en-US" dirty="0" smtClean="0"/>
              <a:t>The </a:t>
            </a:r>
            <a:r>
              <a:rPr lang="en-US" dirty="0"/>
              <a:t>greater the number of iterations, </a:t>
            </a:r>
            <a:endParaRPr lang="en-US" dirty="0" smtClean="0"/>
          </a:p>
          <a:p>
            <a:pPr lvl="1"/>
            <a:r>
              <a:rPr lang="en-US" dirty="0" smtClean="0"/>
              <a:t>the greater the </a:t>
            </a:r>
            <a:r>
              <a:rPr lang="en-US" dirty="0"/>
              <a:t>computer time required for the program to finish. </a:t>
            </a:r>
            <a:endParaRPr lang="en-US" dirty="0" smtClean="0"/>
          </a:p>
          <a:p>
            <a:r>
              <a:rPr lang="en-US" dirty="0" smtClean="0"/>
              <a:t>Unstable </a:t>
            </a:r>
            <a:r>
              <a:rPr lang="en-US" dirty="0"/>
              <a:t>for many systems,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errors accumulate </a:t>
            </a:r>
            <a:r>
              <a:rPr lang="en-US" dirty="0" smtClean="0"/>
              <a:t>exponentially,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numerical solution becomes inaccurate very quickly. </a:t>
            </a:r>
            <a:endParaRPr lang="en-US" dirty="0" smtClean="0"/>
          </a:p>
          <a:p>
            <a:pPr lvl="1"/>
            <a:r>
              <a:rPr lang="en-US" dirty="0" smtClean="0"/>
              <a:t>Any solutions you can imagine to solve this problem?</a:t>
            </a:r>
          </a:p>
          <a:p>
            <a:r>
              <a:rPr lang="en-US" dirty="0" smtClean="0"/>
              <a:t>For </a:t>
            </a:r>
            <a:r>
              <a:rPr lang="en-US" dirty="0"/>
              <a:t>these reasons more </a:t>
            </a:r>
            <a:r>
              <a:rPr lang="en-US" dirty="0" smtClean="0"/>
              <a:t>accurate and </a:t>
            </a:r>
            <a:r>
              <a:rPr lang="en-US" dirty="0"/>
              <a:t>stable numerical algorithms are necessary.</a:t>
            </a:r>
          </a:p>
        </p:txBody>
      </p:sp>
    </p:spTree>
    <p:extLst>
      <p:ext uri="{BB962C8B-B14F-4D97-AF65-F5344CB8AC3E}">
        <p14:creationId xmlns:p14="http://schemas.microsoft.com/office/powerpoint/2010/main" val="1476701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illustrate why we need algorithms other than the simple Euler </a:t>
            </a:r>
            <a:r>
              <a:rPr lang="en-US" dirty="0" smtClean="0"/>
              <a:t>algorithm </a:t>
            </a:r>
          </a:p>
          <a:p>
            <a:pPr lvl="1"/>
            <a:r>
              <a:rPr lang="en-US" dirty="0" smtClean="0"/>
              <a:t>a very simple </a:t>
            </a:r>
            <a:r>
              <a:rPr lang="en-US" dirty="0"/>
              <a:t>change in the Euler </a:t>
            </a:r>
            <a:r>
              <a:rPr lang="en-US" dirty="0" smtClean="0"/>
              <a:t>algorithm:</a:t>
            </a:r>
            <a:endParaRPr lang="en-US" dirty="0"/>
          </a:p>
          <a:p>
            <a:pPr lvl="1"/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t </a:t>
            </a:r>
            <a:r>
              <a:rPr lang="fr-FR" dirty="0"/>
              <a:t>+ </a:t>
            </a:r>
            <a:r>
              <a:rPr lang="fr-FR" dirty="0" err="1"/>
              <a:t>Δ</a:t>
            </a:r>
            <a:r>
              <a:rPr lang="fr-FR" i="1" dirty="0" err="1"/>
              <a:t>t</a:t>
            </a:r>
            <a:r>
              <a:rPr lang="fr-FR" dirty="0"/>
              <a:t>) = </a:t>
            </a:r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) + </a:t>
            </a:r>
            <a:r>
              <a:rPr lang="fr-FR" i="1" dirty="0" smtClean="0"/>
              <a:t>a</a:t>
            </a:r>
            <a:r>
              <a:rPr lang="fr-FR" dirty="0" smtClean="0"/>
              <a:t>(</a:t>
            </a:r>
            <a:r>
              <a:rPr lang="fr-FR" i="1" dirty="0" smtClean="0"/>
              <a:t>t</a:t>
            </a:r>
            <a:r>
              <a:rPr lang="fr-FR" dirty="0" smtClean="0"/>
              <a:t>)</a:t>
            </a:r>
            <a:r>
              <a:rPr lang="fr-FR" dirty="0" err="1" smtClean="0"/>
              <a:t>Δ</a:t>
            </a:r>
            <a:r>
              <a:rPr lang="fr-FR" i="1" dirty="0" err="1" smtClean="0"/>
              <a:t>t</a:t>
            </a:r>
            <a:endParaRPr lang="fr-FR" dirty="0"/>
          </a:p>
          <a:p>
            <a:pPr lvl="1"/>
            <a:r>
              <a:rPr lang="fr-FR" i="1" dirty="0"/>
              <a:t>y</a:t>
            </a:r>
            <a:r>
              <a:rPr lang="fr-FR" dirty="0"/>
              <a:t>(</a:t>
            </a:r>
            <a:r>
              <a:rPr lang="fr-FR" i="1" dirty="0"/>
              <a:t>t </a:t>
            </a:r>
            <a:r>
              <a:rPr lang="fr-FR" dirty="0"/>
              <a:t>+ </a:t>
            </a:r>
            <a:r>
              <a:rPr lang="fr-FR" dirty="0" err="1"/>
              <a:t>Δ</a:t>
            </a:r>
            <a:r>
              <a:rPr lang="fr-FR" i="1" dirty="0" err="1"/>
              <a:t>t</a:t>
            </a:r>
            <a:r>
              <a:rPr lang="fr-FR" dirty="0"/>
              <a:t>) = </a:t>
            </a:r>
            <a:r>
              <a:rPr lang="fr-FR" i="1" dirty="0"/>
              <a:t>y</a:t>
            </a:r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) + </a:t>
            </a:r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t </a:t>
            </a:r>
            <a:r>
              <a:rPr lang="fr-FR" dirty="0"/>
              <a:t>+ </a:t>
            </a:r>
            <a:r>
              <a:rPr lang="fr-FR" dirty="0" err="1"/>
              <a:t>Δ</a:t>
            </a:r>
            <a:r>
              <a:rPr lang="fr-FR" i="1" dirty="0" err="1"/>
              <a:t>t</a:t>
            </a:r>
            <a:r>
              <a:rPr lang="fr-FR" dirty="0"/>
              <a:t>)</a:t>
            </a:r>
            <a:r>
              <a:rPr lang="fr-FR" dirty="0" err="1"/>
              <a:t>Δ</a:t>
            </a:r>
            <a:r>
              <a:rPr lang="fr-FR" i="1" dirty="0" err="1"/>
              <a:t>t</a:t>
            </a:r>
            <a:r>
              <a:rPr lang="fr-FR" i="1" dirty="0" smtClean="0"/>
              <a:t>,</a:t>
            </a:r>
          </a:p>
          <a:p>
            <a:r>
              <a:rPr lang="en-US" dirty="0"/>
              <a:t>The only difference between this algorithm and the simple </a:t>
            </a:r>
            <a:r>
              <a:rPr lang="en-US" dirty="0" smtClean="0"/>
              <a:t>Euler:</a:t>
            </a:r>
          </a:p>
          <a:p>
            <a:pPr lvl="1"/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t </a:t>
            </a:r>
            <a:r>
              <a:rPr lang="fr-FR" dirty="0"/>
              <a:t>+ </a:t>
            </a:r>
            <a:r>
              <a:rPr lang="fr-FR" dirty="0" err="1"/>
              <a:t>Δ</a:t>
            </a:r>
            <a:r>
              <a:rPr lang="fr-FR" i="1" dirty="0" err="1"/>
              <a:t>t</a:t>
            </a:r>
            <a:r>
              <a:rPr lang="fr-FR" dirty="0"/>
              <a:t>) = </a:t>
            </a:r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) + </a:t>
            </a:r>
            <a:r>
              <a:rPr lang="fr-FR" i="1" dirty="0" smtClean="0"/>
              <a:t>a</a:t>
            </a:r>
            <a:r>
              <a:rPr lang="fr-FR" dirty="0" smtClean="0"/>
              <a:t>(</a:t>
            </a:r>
            <a:r>
              <a:rPr lang="fr-FR" i="1" dirty="0" smtClean="0"/>
              <a:t>t</a:t>
            </a:r>
            <a:r>
              <a:rPr lang="fr-FR" dirty="0" smtClean="0"/>
              <a:t>)</a:t>
            </a:r>
            <a:r>
              <a:rPr lang="fr-FR" dirty="0" err="1" smtClean="0"/>
              <a:t>Δ</a:t>
            </a:r>
            <a:r>
              <a:rPr lang="fr-FR" i="1" dirty="0" err="1" smtClean="0"/>
              <a:t>t</a:t>
            </a:r>
            <a:endParaRPr lang="fr-FR" dirty="0"/>
          </a:p>
          <a:p>
            <a:pPr lvl="1"/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i="1" dirty="0" smtClean="0"/>
              <a:t>,</a:t>
            </a:r>
          </a:p>
          <a:p>
            <a:pPr lvl="1"/>
            <a:r>
              <a:rPr lang="en-US" dirty="0"/>
              <a:t>the computed velocity at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used to compute the </a:t>
            </a:r>
            <a:r>
              <a:rPr lang="en-US" dirty="0" smtClean="0"/>
              <a:t>new position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what systems the latter velocity is generally more accurate?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75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modified Euler algorithm is significantly better for oscillating systems.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refer </a:t>
            </a:r>
            <a:r>
              <a:rPr lang="en-US" dirty="0" smtClean="0"/>
              <a:t>to this </a:t>
            </a:r>
            <a:r>
              <a:rPr lang="en-US" dirty="0"/>
              <a:t>algorithm as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Euler-Cromer algorithm.</a:t>
            </a:r>
          </a:p>
        </p:txBody>
      </p:sp>
    </p:spTree>
    <p:extLst>
      <p:ext uri="{BB962C8B-B14F-4D97-AF65-F5344CB8AC3E}">
        <p14:creationId xmlns:p14="http://schemas.microsoft.com/office/powerpoint/2010/main" val="1917687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would be better to compute the velocity at the </a:t>
            </a:r>
            <a:r>
              <a:rPr lang="en-US" dirty="0" smtClean="0"/>
              <a:t>middle of </a:t>
            </a:r>
            <a:r>
              <a:rPr lang="en-US" dirty="0"/>
              <a:t>the interval </a:t>
            </a:r>
            <a:endParaRPr lang="en-US" dirty="0" smtClean="0"/>
          </a:p>
          <a:p>
            <a:pPr lvl="1"/>
            <a:r>
              <a:rPr lang="en-US" dirty="0" smtClean="0"/>
              <a:t>rather </a:t>
            </a:r>
            <a:r>
              <a:rPr lang="en-US" dirty="0"/>
              <a:t>than at the beginning or at the end.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/>
              <a:t>Euler-Richardson </a:t>
            </a:r>
            <a:r>
              <a:rPr lang="en-US" dirty="0"/>
              <a:t>algorithm </a:t>
            </a:r>
            <a:r>
              <a:rPr lang="en-US" dirty="0" smtClean="0"/>
              <a:t>is based </a:t>
            </a:r>
            <a:r>
              <a:rPr lang="en-US" dirty="0"/>
              <a:t>on this idea.</a:t>
            </a:r>
          </a:p>
        </p:txBody>
      </p:sp>
    </p:spTree>
    <p:extLst>
      <p:ext uri="{BB962C8B-B14F-4D97-AF65-F5344CB8AC3E}">
        <p14:creationId xmlns:p14="http://schemas.microsoft.com/office/powerpoint/2010/main" val="98830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HistogramFrame</a:t>
            </a:r>
            <a:r>
              <a:rPr lang="en-US" dirty="0"/>
              <a:t> class is very useful for taking a quick look at the distribution of </a:t>
            </a:r>
            <a:r>
              <a:rPr lang="en-US" dirty="0" smtClean="0"/>
              <a:t>values in </a:t>
            </a:r>
            <a:r>
              <a:rPr lang="en-US" dirty="0"/>
              <a:t>a data set.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do not need to know how to group the data into bins or the range of </a:t>
            </a:r>
            <a:r>
              <a:rPr lang="en-US" dirty="0" smtClean="0"/>
              <a:t>values of </a:t>
            </a:r>
            <a:r>
              <a:rPr lang="en-US" dirty="0"/>
              <a:t>the data.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default bin width is unity, but the bin width can be set using the </a:t>
            </a:r>
            <a:r>
              <a:rPr lang="en-US" dirty="0" err="1" smtClean="0"/>
              <a:t>setBinWidth</a:t>
            </a:r>
            <a:r>
              <a:rPr lang="en-US" dirty="0"/>
              <a:t> </a:t>
            </a:r>
            <a:r>
              <a:rPr lang="en-US" dirty="0" smtClean="0"/>
              <a:t>method</a:t>
            </a:r>
            <a:r>
              <a:rPr lang="en-US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62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This algorithm is particularly useful for velocity-dependent </a:t>
            </a:r>
            <a:r>
              <a:rPr lang="en-US" dirty="0" smtClean="0"/>
              <a:t>forces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but </a:t>
            </a:r>
            <a:r>
              <a:rPr lang="en-US" dirty="0" smtClean="0"/>
              <a:t>does as </a:t>
            </a:r>
            <a:r>
              <a:rPr lang="en-US" dirty="0"/>
              <a:t>well as other simple algorithms for forces that do not depend on the velocity. </a:t>
            </a:r>
            <a:endParaRPr lang="en-US" dirty="0" smtClean="0"/>
          </a:p>
          <a:p>
            <a:pPr lvl="1"/>
            <a:r>
              <a:rPr lang="en-US" dirty="0" smtClean="0"/>
              <a:t>The algorithm consists </a:t>
            </a:r>
            <a:r>
              <a:rPr lang="en-US" dirty="0"/>
              <a:t>of using the Euler algorithm to find the intermediate position </a:t>
            </a:r>
            <a:r>
              <a:rPr lang="en-US" i="1" dirty="0" err="1"/>
              <a:t>y</a:t>
            </a:r>
            <a:r>
              <a:rPr lang="en-US" baseline="-25000" dirty="0" err="1"/>
              <a:t>mid</a:t>
            </a:r>
            <a:r>
              <a:rPr lang="en-US" dirty="0"/>
              <a:t> and velocity </a:t>
            </a:r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n-US" dirty="0"/>
              <a:t> </a:t>
            </a:r>
            <a:r>
              <a:rPr lang="en-US" dirty="0" smtClean="0"/>
              <a:t>at a </a:t>
            </a:r>
            <a:r>
              <a:rPr lang="en-US" dirty="0"/>
              <a:t>time </a:t>
            </a:r>
            <a:r>
              <a:rPr lang="en-US" i="1" dirty="0" err="1"/>
              <a:t>t</a:t>
            </a:r>
            <a:r>
              <a:rPr lang="en-US" baseline="-25000" dirty="0" err="1"/>
              <a:t>mid</a:t>
            </a:r>
            <a:r>
              <a:rPr lang="en-US" dirty="0"/>
              <a:t> = 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/</a:t>
            </a:r>
            <a:r>
              <a:rPr lang="en-US" dirty="0"/>
              <a:t>2.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then compute the force,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baseline="-25000" dirty="0" err="1"/>
              <a:t>mid</a:t>
            </a:r>
            <a:r>
              <a:rPr lang="en-US" i="1" dirty="0"/>
              <a:t>, </a:t>
            </a:r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n-US" i="1" dirty="0"/>
              <a:t>, </a:t>
            </a:r>
            <a:r>
              <a:rPr lang="en-US" i="1" dirty="0" err="1"/>
              <a:t>t</a:t>
            </a:r>
            <a:r>
              <a:rPr lang="en-US" baseline="-25000" dirty="0" err="1"/>
              <a:t>mid</a:t>
            </a:r>
            <a:r>
              <a:rPr lang="en-US" dirty="0"/>
              <a:t>) and the acceleration </a:t>
            </a:r>
            <a:r>
              <a:rPr lang="en-US" i="1" dirty="0" smtClean="0"/>
              <a:t>a</a:t>
            </a:r>
            <a:r>
              <a:rPr lang="en-US" baseline="-25000" dirty="0" smtClean="0"/>
              <a:t>mid</a:t>
            </a:r>
            <a:r>
              <a:rPr lang="en-US" dirty="0" smtClean="0"/>
              <a:t> at </a:t>
            </a:r>
            <a:r>
              <a:rPr lang="en-US" i="1" dirty="0"/>
              <a:t>t </a:t>
            </a:r>
            <a:r>
              <a:rPr lang="en-US" dirty="0"/>
              <a:t>= </a:t>
            </a:r>
            <a:r>
              <a:rPr lang="en-US" i="1" dirty="0" err="1"/>
              <a:t>t</a:t>
            </a:r>
            <a:r>
              <a:rPr lang="en-US" baseline="-25000" dirty="0" err="1"/>
              <a:t>mid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new position </a:t>
            </a:r>
            <a:r>
              <a:rPr lang="en-US" i="1" dirty="0"/>
              <a:t>y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and velocity </a:t>
            </a:r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at time </a:t>
            </a:r>
            <a:r>
              <a:rPr lang="en-US" i="1" dirty="0"/>
              <a:t>t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are found using </a:t>
            </a:r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n-US" dirty="0"/>
              <a:t> and </a:t>
            </a:r>
            <a:r>
              <a:rPr lang="en-US" i="1" dirty="0" smtClean="0"/>
              <a:t>a</a:t>
            </a:r>
            <a:r>
              <a:rPr lang="en-US" baseline="-25000" dirty="0" smtClean="0"/>
              <a:t>mid</a:t>
            </a:r>
            <a:r>
              <a:rPr lang="en-US" dirty="0" smtClean="0"/>
              <a:t> and </a:t>
            </a:r>
            <a:r>
              <a:rPr lang="en-US" dirty="0"/>
              <a:t>the Euler algorithm.</a:t>
            </a:r>
          </a:p>
        </p:txBody>
      </p:sp>
    </p:spTree>
    <p:extLst>
      <p:ext uri="{BB962C8B-B14F-4D97-AF65-F5344CB8AC3E}">
        <p14:creationId xmlns:p14="http://schemas.microsoft.com/office/powerpoint/2010/main" val="456001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Euler-Richardson </a:t>
            </a:r>
            <a:r>
              <a:rPr lang="en-US" dirty="0" smtClean="0"/>
              <a:t>algorithm:</a:t>
            </a:r>
            <a:endParaRPr lang="en-US" i="1" dirty="0" smtClean="0"/>
          </a:p>
          <a:p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i="1" dirty="0"/>
              <a:t>,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,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i="1" dirty="0" smtClean="0"/>
              <a:t>m</a:t>
            </a:r>
            <a:endParaRPr lang="en-US" dirty="0"/>
          </a:p>
          <a:p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n-US" dirty="0"/>
              <a:t> 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 smtClean="0"/>
              <a:t>+1/2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endParaRPr lang="en-US" dirty="0"/>
          </a:p>
          <a:p>
            <a:r>
              <a:rPr lang="en-US" i="1" dirty="0" err="1"/>
              <a:t>y</a:t>
            </a:r>
            <a:r>
              <a:rPr lang="en-US" baseline="-25000" dirty="0" err="1"/>
              <a:t>mid</a:t>
            </a:r>
            <a:r>
              <a:rPr lang="en-US" dirty="0"/>
              <a:t> =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 smtClean="0"/>
              <a:t>+1/2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n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endParaRPr lang="en-US" dirty="0"/>
          </a:p>
          <a:p>
            <a:r>
              <a:rPr lang="en-US" i="1" dirty="0"/>
              <a:t>a</a:t>
            </a:r>
            <a:r>
              <a:rPr lang="en-US" baseline="-25000" dirty="0"/>
              <a:t>mid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baseline="-25000" dirty="0" err="1"/>
              <a:t>mid</a:t>
            </a:r>
            <a:r>
              <a:rPr lang="en-US" i="1" dirty="0"/>
              <a:t>, </a:t>
            </a:r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n-US" i="1" dirty="0"/>
              <a:t>, t </a:t>
            </a:r>
            <a:r>
              <a:rPr lang="en-US" dirty="0" smtClean="0"/>
              <a:t>+1/2</a:t>
            </a:r>
            <a:r>
              <a:rPr lang="en-US" dirty="0"/>
              <a:t> 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i="1" dirty="0"/>
              <a:t>/m</a:t>
            </a:r>
            <a:r>
              <a:rPr lang="en-US" i="1" dirty="0" smtClean="0"/>
              <a:t>,</a:t>
            </a:r>
          </a:p>
          <a:p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baseline="-25000" dirty="0"/>
              <a:t>mid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endParaRPr lang="en-US" dirty="0"/>
          </a:p>
          <a:p>
            <a:r>
              <a:rPr lang="en-US" i="1" dirty="0"/>
              <a:t>y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5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we need to do twice as many computations per time step, </a:t>
            </a:r>
            <a:endParaRPr lang="en-US" dirty="0" smtClean="0"/>
          </a:p>
          <a:p>
            <a:r>
              <a:rPr lang="en-US" dirty="0" smtClean="0"/>
              <a:t>the Euler-Richardson algorithm </a:t>
            </a:r>
            <a:r>
              <a:rPr lang="en-US" dirty="0"/>
              <a:t>is much faster than the Euler algorithm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we can make the time step larger </a:t>
            </a:r>
          </a:p>
          <a:p>
            <a:pPr lvl="1"/>
            <a:r>
              <a:rPr lang="en-US" dirty="0"/>
              <a:t>still obtain better accuracy than with either the Euler or Euler-Cromer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What’s the fundamental idea of this algorithm?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29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Effects of Drag Resistance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projectile on the surface of the Earth with no air friction, </a:t>
            </a:r>
            <a:endParaRPr lang="en-US" dirty="0" smtClean="0"/>
          </a:p>
          <a:p>
            <a:pPr lvl="1"/>
            <a:r>
              <a:rPr lang="en-US" dirty="0" smtClean="0"/>
              <a:t>Including a </a:t>
            </a:r>
            <a:r>
              <a:rPr lang="en-US" dirty="0"/>
              <a:t>plot of position versus time and an animation of a projectile moving through the air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77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19841" r="29722" b="71231"/>
          <a:stretch/>
        </p:blipFill>
        <p:spPr bwMode="auto">
          <a:xfrm>
            <a:off x="899592" y="548680"/>
            <a:ext cx="7082972" cy="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10625" r="28160" b="18606"/>
          <a:stretch/>
        </p:blipFill>
        <p:spPr bwMode="auto">
          <a:xfrm>
            <a:off x="899592" y="1124744"/>
            <a:ext cx="7258929" cy="51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9646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7183" r="28272" b="19841"/>
          <a:stretch/>
        </p:blipFill>
        <p:spPr bwMode="auto">
          <a:xfrm>
            <a:off x="827584" y="476672"/>
            <a:ext cx="7199086" cy="38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1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15873" r="27267" b="16346"/>
          <a:stretch/>
        </p:blipFill>
        <p:spPr bwMode="auto">
          <a:xfrm>
            <a:off x="971600" y="692696"/>
            <a:ext cx="7402285" cy="49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322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32341" r="19347" b="15193"/>
          <a:stretch/>
        </p:blipFill>
        <p:spPr bwMode="auto">
          <a:xfrm>
            <a:off x="395536" y="980728"/>
            <a:ext cx="8461829" cy="383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7962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particles near the Earth’s surface,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more important modification is to include the </a:t>
            </a:r>
            <a:r>
              <a:rPr lang="en-US" dirty="0" smtClean="0"/>
              <a:t>drag force </a:t>
            </a:r>
            <a:r>
              <a:rPr lang="en-US" dirty="0"/>
              <a:t>due to air resistance.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direction of the drag force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is opposite to the velocity of </a:t>
            </a:r>
            <a:r>
              <a:rPr lang="en-US" dirty="0" smtClean="0"/>
              <a:t>the particle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 falling body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is upward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</a:t>
            </a:r>
            <a:r>
              <a:rPr lang="en-US" dirty="0" smtClean="0"/>
              <a:t>the total </a:t>
            </a:r>
            <a:r>
              <a:rPr lang="en-US" dirty="0"/>
              <a:t>force </a:t>
            </a:r>
            <a:r>
              <a:rPr lang="en-US" i="1" dirty="0"/>
              <a:t>F </a:t>
            </a:r>
            <a:r>
              <a:rPr lang="en-US" dirty="0"/>
              <a:t>on the falling body can be expressed </a:t>
            </a:r>
            <a:r>
              <a:rPr lang="en-US" dirty="0" smtClean="0"/>
              <a:t>as </a:t>
            </a:r>
          </a:p>
          <a:p>
            <a:pPr lvl="1"/>
            <a:r>
              <a:rPr lang="en-US" i="1" dirty="0"/>
              <a:t>F </a:t>
            </a:r>
            <a:r>
              <a:rPr lang="en-US" dirty="0"/>
              <a:t>= </a:t>
            </a:r>
            <a:r>
              <a:rPr lang="en-US" dirty="0" smtClean="0"/>
              <a:t>-</a:t>
            </a:r>
            <a:r>
              <a:rPr lang="en-US" i="1" dirty="0" smtClean="0"/>
              <a:t>mg </a:t>
            </a:r>
            <a:r>
              <a:rPr lang="en-US" dirty="0"/>
              <a:t>+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smtClean="0"/>
              <a:t>What’s the final constant velocity?</a:t>
            </a:r>
          </a:p>
          <a:p>
            <a:pPr lvl="1"/>
            <a:r>
              <a:rPr lang="en-US" i="1" dirty="0" smtClean="0"/>
              <a:t>How can we measure the drag force?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747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velocity dependence of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is known theoretically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limit of very low speeds </a:t>
            </a:r>
            <a:r>
              <a:rPr lang="en-US" dirty="0" smtClean="0"/>
              <a:t>for small </a:t>
            </a:r>
            <a:r>
              <a:rPr lang="en-US" dirty="0"/>
              <a:t>objects.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</a:t>
            </a:r>
            <a:r>
              <a:rPr lang="en-US" dirty="0" smtClean="0"/>
              <a:t>necessary </a:t>
            </a:r>
            <a:r>
              <a:rPr lang="en-US" dirty="0"/>
              <a:t>to determine the velocity dependence of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</a:t>
            </a:r>
            <a:r>
              <a:rPr lang="en-US" dirty="0" smtClean="0"/>
              <a:t>empirically over </a:t>
            </a:r>
            <a:r>
              <a:rPr lang="en-US" dirty="0"/>
              <a:t>a limited range of velocities.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way to obtain the form of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is to measure </a:t>
            </a:r>
            <a:r>
              <a:rPr lang="en-US" i="1" dirty="0"/>
              <a:t>y </a:t>
            </a:r>
            <a:r>
              <a:rPr lang="en-US" dirty="0"/>
              <a:t>as a </a:t>
            </a:r>
            <a:r>
              <a:rPr lang="en-US" dirty="0" smtClean="0"/>
              <a:t>function </a:t>
            </a:r>
            <a:r>
              <a:rPr lang="en-US" dirty="0"/>
              <a:t>of </a:t>
            </a:r>
            <a:r>
              <a:rPr lang="en-US" i="1" dirty="0" smtClean="0"/>
              <a:t>t</a:t>
            </a:r>
          </a:p>
          <a:p>
            <a:pPr lvl="1"/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compute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by calculating the numerical derivative of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1549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See WalkerApp for an example of the use of the HistogramFrame class. </a:t>
            </a:r>
          </a:p>
          <a:p>
            <a:r>
              <a:rPr lang="en-US"/>
              <a:t>Frequently, we wish to use the histogram data to compute other quantities. </a:t>
            </a:r>
          </a:p>
          <a:p>
            <a:r>
              <a:rPr lang="en-US"/>
              <a:t>You can collect the data using the Data Table menu item in HistogramFrame and copy the data to a file. </a:t>
            </a:r>
          </a:p>
          <a:p>
            <a:r>
              <a:rPr lang="en-US"/>
              <a:t>Another option is to include additional code in your program to analyze the data. </a:t>
            </a:r>
          </a:p>
          <a:p>
            <a:r>
              <a:rPr lang="en-US"/>
              <a:t>For more details, you can read the text book.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08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Similarly we can </a:t>
            </a:r>
            <a:r>
              <a:rPr lang="en-US" dirty="0" smtClean="0"/>
              <a:t>use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to compute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numerically.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this information it is possible in principle to find </a:t>
            </a:r>
            <a:r>
              <a:rPr lang="en-US" dirty="0" smtClean="0"/>
              <a:t>the acceleration </a:t>
            </a:r>
            <a:r>
              <a:rPr lang="en-US" dirty="0"/>
              <a:t>as a function of </a:t>
            </a:r>
            <a:r>
              <a:rPr lang="en-US" i="1" dirty="0"/>
              <a:t>v </a:t>
            </a:r>
            <a:r>
              <a:rPr lang="en-US" dirty="0"/>
              <a:t>and to extract </a:t>
            </a:r>
            <a:r>
              <a:rPr lang="en-US" i="1" dirty="0" err="1"/>
              <a:t>Fd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errors because </a:t>
            </a:r>
            <a:r>
              <a:rPr lang="en-US" dirty="0"/>
              <a:t>the accuracy of the derivatives will be less than the </a:t>
            </a:r>
            <a:r>
              <a:rPr lang="en-US" dirty="0" smtClean="0"/>
              <a:t>accuracy of </a:t>
            </a:r>
            <a:r>
              <a:rPr lang="en-US" dirty="0"/>
              <a:t>the measured position.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alternative is to reverse the </a:t>
            </a:r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assume an </a:t>
            </a:r>
            <a:r>
              <a:rPr lang="en-US" dirty="0" smtClean="0"/>
              <a:t>explicit form </a:t>
            </a:r>
            <a:r>
              <a:rPr lang="en-US" dirty="0"/>
              <a:t>for the </a:t>
            </a:r>
            <a:r>
              <a:rPr lang="en-US" i="1" dirty="0"/>
              <a:t>v </a:t>
            </a:r>
            <a:r>
              <a:rPr lang="en-US" dirty="0"/>
              <a:t>dependence of </a:t>
            </a:r>
            <a:r>
              <a:rPr lang="en-US" i="1" dirty="0" err="1"/>
              <a:t>Fd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 smtClean="0"/>
              <a:t>),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it to solve for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calculated values of </a:t>
            </a:r>
            <a:r>
              <a:rPr lang="en-US" i="1" dirty="0" smtClean="0"/>
              <a:t>y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are </a:t>
            </a:r>
            <a:r>
              <a:rPr lang="en-US" dirty="0"/>
              <a:t>consistent with the experimental values of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assumed </a:t>
            </a:r>
            <a:r>
              <a:rPr lang="en-US" i="1" dirty="0"/>
              <a:t>v </a:t>
            </a:r>
            <a:r>
              <a:rPr lang="en-US" dirty="0"/>
              <a:t>dependence of </a:t>
            </a:r>
            <a:r>
              <a:rPr lang="en-US" i="1" dirty="0" err="1"/>
              <a:t>Fd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</a:t>
            </a:r>
            <a:r>
              <a:rPr lang="en-US" dirty="0" smtClean="0"/>
              <a:t>is justified </a:t>
            </a:r>
            <a:r>
              <a:rPr lang="en-US" dirty="0"/>
              <a:t>empirically.</a:t>
            </a:r>
          </a:p>
        </p:txBody>
      </p:sp>
    </p:spTree>
    <p:extLst>
      <p:ext uri="{BB962C8B-B14F-4D97-AF65-F5344CB8AC3E}">
        <p14:creationId xmlns:p14="http://schemas.microsoft.com/office/powerpoint/2010/main" val="2446537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two common assumed forms of the velocity dependence of </a:t>
            </a:r>
            <a:r>
              <a:rPr lang="en-US" i="1" dirty="0" err="1"/>
              <a:t>Fd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are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i="1" baseline="-25000" dirty="0"/>
              <a:t>,</a:t>
            </a:r>
            <a:r>
              <a:rPr lang="en-US" i="1" baseline="-25000" dirty="0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/>
              <a:t>) =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v, </a:t>
            </a:r>
            <a:endParaRPr lang="en-US" dirty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i="1" baseline="-25000" dirty="0"/>
              <a:t>,</a:t>
            </a:r>
            <a:r>
              <a:rPr lang="en-US" i="1" baseline="-25000" dirty="0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/>
              <a:t>) = </a:t>
            </a:r>
            <a:r>
              <a:rPr lang="en-US" i="1" dirty="0" smtClean="0"/>
              <a:t>C</a:t>
            </a:r>
            <a:r>
              <a:rPr lang="en-US" baseline="-25000" dirty="0"/>
              <a:t>2</a:t>
            </a:r>
            <a:r>
              <a:rPr lang="en-US" i="1" dirty="0" smtClean="0"/>
              <a:t>v</a:t>
            </a:r>
            <a:r>
              <a:rPr lang="en-US" baseline="30000" dirty="0" smtClean="0"/>
              <a:t>2</a:t>
            </a:r>
            <a:r>
              <a:rPr lang="en-US" i="1" dirty="0" smtClean="0"/>
              <a:t>,</a:t>
            </a:r>
          </a:p>
          <a:p>
            <a:r>
              <a:rPr lang="en-US" dirty="0"/>
              <a:t>the parameters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 depend on the properties of the medium and the shape of </a:t>
            </a:r>
            <a:r>
              <a:rPr lang="en-US" dirty="0" smtClean="0"/>
              <a:t>the object.</a:t>
            </a:r>
          </a:p>
          <a:p>
            <a:pPr lvl="1"/>
            <a:r>
              <a:rPr lang="en-US" dirty="0"/>
              <a:t>useful </a:t>
            </a:r>
            <a:r>
              <a:rPr lang="en-US" i="1" dirty="0"/>
              <a:t>phenomenological </a:t>
            </a:r>
            <a:r>
              <a:rPr lang="en-US" dirty="0"/>
              <a:t>expressions </a:t>
            </a:r>
            <a:endParaRPr lang="en-US" dirty="0" smtClean="0"/>
          </a:p>
          <a:p>
            <a:pPr lvl="2"/>
            <a:r>
              <a:rPr lang="en-US" dirty="0" smtClean="0"/>
              <a:t>yield approximate results </a:t>
            </a:r>
            <a:r>
              <a:rPr lang="en-US" dirty="0"/>
              <a:t>for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/>
              <a:t>) over a limited range of </a:t>
            </a:r>
            <a:r>
              <a:rPr lang="en-US" i="1" dirty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403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increases as </a:t>
            </a:r>
            <a:r>
              <a:rPr lang="en-US" i="1" dirty="0"/>
              <a:t>v </a:t>
            </a:r>
            <a:r>
              <a:rPr lang="en-US" dirty="0"/>
              <a:t>increases,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a limiting or </a:t>
            </a:r>
            <a:r>
              <a:rPr lang="en-US" i="1" dirty="0"/>
              <a:t>terminal velocity </a:t>
            </a:r>
            <a:r>
              <a:rPr lang="en-US" dirty="0"/>
              <a:t>(speed)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net force on a falling object is zero.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terminal speed can be </a:t>
            </a:r>
            <a:r>
              <a:rPr lang="en-US" dirty="0" smtClean="0"/>
              <a:t>found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/>
              <a:t>setting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mg </a:t>
            </a:r>
            <a:r>
              <a:rPr lang="en-US" dirty="0"/>
              <a:t>and is given by</a:t>
            </a:r>
          </a:p>
          <a:p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,t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  <a:r>
              <a:rPr lang="en-US" i="1" dirty="0" smtClean="0"/>
              <a:t>mg/C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(linear </a:t>
            </a:r>
            <a:r>
              <a:rPr lang="en-US" dirty="0"/>
              <a:t>drag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,t</a:t>
            </a:r>
            <a:r>
              <a:rPr lang="en-US" i="1" dirty="0" smtClean="0"/>
              <a:t> </a:t>
            </a:r>
            <a:r>
              <a:rPr lang="en-US" dirty="0" smtClean="0"/>
              <a:t>=(</a:t>
            </a:r>
            <a:r>
              <a:rPr lang="en-US" i="1" dirty="0" smtClean="0"/>
              <a:t>mg/C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1</a:t>
            </a:r>
            <a:r>
              <a:rPr lang="en-US" i="1" baseline="30000" dirty="0" smtClean="0"/>
              <a:t>/</a:t>
            </a:r>
            <a:r>
              <a:rPr lang="en-US" baseline="30000" dirty="0" smtClean="0"/>
              <a:t>2</a:t>
            </a:r>
            <a:r>
              <a:rPr lang="en-US" i="1" dirty="0" smtClean="0"/>
              <a:t> </a:t>
            </a:r>
            <a:r>
              <a:rPr lang="en-US" dirty="0"/>
              <a:t>(quadratic drag)</a:t>
            </a:r>
          </a:p>
        </p:txBody>
      </p:sp>
    </p:spTree>
    <p:extLst>
      <p:ext uri="{BB962C8B-B14F-4D97-AF65-F5344CB8AC3E}">
        <p14:creationId xmlns:p14="http://schemas.microsoft.com/office/powerpoint/2010/main" val="19745698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i="1" dirty="0"/>
              <a:t> </a:t>
            </a:r>
            <a:r>
              <a:rPr lang="en-US" dirty="0"/>
              <a:t>in the linear and quadratic </a:t>
            </a:r>
            <a:r>
              <a:rPr lang="en-US" dirty="0" smtClean="0"/>
              <a:t>cases as</a:t>
            </a:r>
            <a:endParaRPr lang="en-US" dirty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i="1" baseline="-25000" dirty="0"/>
              <a:t>,</a:t>
            </a:r>
            <a:r>
              <a:rPr lang="en-US" i="1" baseline="-25000" dirty="0" smtClean="0"/>
              <a:t>d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,t</a:t>
            </a:r>
            <a:r>
              <a:rPr lang="en-US" dirty="0" smtClean="0"/>
              <a:t>( </a:t>
            </a:r>
            <a:r>
              <a:rPr lang="en-US" i="1" dirty="0" smtClean="0"/>
              <a:t>v / v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,t</a:t>
            </a:r>
            <a:r>
              <a:rPr lang="en-US" dirty="0" smtClean="0"/>
              <a:t>)= </a:t>
            </a:r>
            <a:r>
              <a:rPr lang="en-US" i="1" dirty="0" err="1" smtClean="0"/>
              <a:t>mgv</a:t>
            </a:r>
            <a:r>
              <a:rPr lang="en-US" i="1" dirty="0" smtClean="0"/>
              <a:t>/v</a:t>
            </a:r>
            <a:r>
              <a:rPr lang="en-US" baseline="-25000" dirty="0" smtClean="0"/>
              <a:t>1</a:t>
            </a:r>
            <a:r>
              <a:rPr lang="en-US" i="1" baseline="-25000" dirty="0"/>
              <a:t>,</a:t>
            </a:r>
            <a:r>
              <a:rPr lang="en-US" i="1" baseline="-25000" dirty="0" smtClean="0"/>
              <a:t>t</a:t>
            </a:r>
            <a:endParaRPr lang="en-US" i="1" baseline="-25000" dirty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i="1" baseline="-25000" dirty="0"/>
              <a:t>,</a:t>
            </a:r>
            <a:r>
              <a:rPr lang="en-US" i="1" baseline="-25000" dirty="0" smtClean="0"/>
              <a:t>d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,t</a:t>
            </a:r>
            <a:r>
              <a:rPr lang="en-US" baseline="30000" dirty="0" smtClean="0"/>
              <a:t>2</a:t>
            </a:r>
            <a:r>
              <a:rPr lang="en-US" dirty="0" smtClean="0"/>
              <a:t>( </a:t>
            </a:r>
            <a:r>
              <a:rPr lang="en-US" i="1" dirty="0" smtClean="0"/>
              <a:t>v/v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,t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= </a:t>
            </a:r>
            <a:r>
              <a:rPr lang="en-US" i="1" dirty="0" smtClean="0"/>
              <a:t>mg</a:t>
            </a:r>
            <a:r>
              <a:rPr lang="en-US" dirty="0" smtClean="0"/>
              <a:t>( </a:t>
            </a:r>
            <a:r>
              <a:rPr lang="en-US" i="1" dirty="0" smtClean="0"/>
              <a:t>v</a:t>
            </a:r>
            <a:r>
              <a:rPr lang="en-US" altLang="zh-CN" i="1" dirty="0" smtClean="0"/>
              <a:t>/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,t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dirty="0"/>
              <a:t>the net force (per unit mass) on a falling object in the convenient </a:t>
            </a:r>
            <a:r>
              <a:rPr lang="en-US" dirty="0" smtClean="0"/>
              <a:t>forms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i="1" dirty="0" smtClean="0"/>
              <a:t> (v)/m</a:t>
            </a:r>
            <a:r>
              <a:rPr lang="en-US" dirty="0" smtClean="0"/>
              <a:t>= </a:t>
            </a:r>
            <a:r>
              <a:rPr lang="en-US" i="1" dirty="0" smtClean="0"/>
              <a:t>-</a:t>
            </a:r>
            <a:r>
              <a:rPr lang="en-US" dirty="0" smtClean="0"/>
              <a:t> </a:t>
            </a:r>
            <a:r>
              <a:rPr lang="en-US" i="1" dirty="0" smtClean="0"/>
              <a:t>g(1-v/v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,t</a:t>
            </a:r>
            <a:r>
              <a:rPr lang="en-US" i="1" dirty="0" smtClean="0"/>
              <a:t>)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i="1" dirty="0" smtClean="0"/>
              <a:t> (v)/m</a:t>
            </a:r>
            <a:r>
              <a:rPr lang="en-US" dirty="0" smtClean="0"/>
              <a:t>= </a:t>
            </a:r>
            <a:r>
              <a:rPr lang="en-US" i="1" dirty="0" smtClean="0"/>
              <a:t>-g(1- 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i="1" baseline="30000" dirty="0" smtClean="0"/>
              <a:t>2</a:t>
            </a:r>
            <a:r>
              <a:rPr lang="en-US" altLang="zh-CN" i="1" dirty="0" smtClean="0"/>
              <a:t>/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,t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598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the fall of a pebble of mass </a:t>
            </a:r>
            <a:r>
              <a:rPr lang="en-US" i="1" dirty="0"/>
              <a:t>m </a:t>
            </a:r>
            <a:r>
              <a:rPr lang="en-US" dirty="0"/>
              <a:t>= 10</a:t>
            </a:r>
            <a:r>
              <a:rPr lang="en-US" i="1" baseline="30000" dirty="0" smtClean="0"/>
              <a:t>−</a:t>
            </a:r>
            <a:r>
              <a:rPr lang="en-US" baseline="30000" dirty="0" smtClean="0"/>
              <a:t>2</a:t>
            </a:r>
            <a:r>
              <a:rPr lang="en-US" dirty="0" smtClean="0"/>
              <a:t> kg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 good approximation, the drag </a:t>
            </a:r>
            <a:r>
              <a:rPr lang="en-US" dirty="0" smtClean="0"/>
              <a:t>force is </a:t>
            </a:r>
            <a:r>
              <a:rPr lang="en-US" dirty="0"/>
              <a:t>proportional to </a:t>
            </a:r>
            <a:r>
              <a:rPr lang="en-US" i="1" dirty="0"/>
              <a:t>v</a:t>
            </a:r>
            <a:r>
              <a:rPr lang="en-US" baseline="30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spherical pebble of radius 0.01 m,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 is found empirically to </a:t>
            </a:r>
            <a:r>
              <a:rPr lang="en-US" dirty="0" smtClean="0"/>
              <a:t>be approximately </a:t>
            </a:r>
            <a:r>
              <a:rPr lang="en-US" dirty="0"/>
              <a:t>10</a:t>
            </a:r>
            <a:r>
              <a:rPr lang="en-US" i="1" baseline="30000" dirty="0"/>
              <a:t>−</a:t>
            </a:r>
            <a:r>
              <a:rPr lang="en-US" baseline="30000" dirty="0"/>
              <a:t>2</a:t>
            </a:r>
            <a:r>
              <a:rPr lang="en-US" dirty="0"/>
              <a:t> kg/m.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terminal velocity to be about 30 m/s.</a:t>
            </a:r>
          </a:p>
        </p:txBody>
      </p:sp>
    </p:spTree>
    <p:extLst>
      <p:ext uri="{BB962C8B-B14F-4D97-AF65-F5344CB8AC3E}">
        <p14:creationId xmlns:p14="http://schemas.microsoft.com/office/powerpoint/2010/main" val="14635132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Two-Dimensional Trajectories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an object of mass </a:t>
            </a:r>
            <a:r>
              <a:rPr lang="en-US" i="1" dirty="0"/>
              <a:t>m </a:t>
            </a:r>
            <a:endParaRPr lang="en-US" i="1" dirty="0" smtClean="0"/>
          </a:p>
          <a:p>
            <a:pPr lvl="1"/>
            <a:r>
              <a:rPr lang="en-US" dirty="0" smtClean="0"/>
              <a:t>whose </a:t>
            </a:r>
            <a:r>
              <a:rPr lang="en-US" dirty="0"/>
              <a:t>initial velocity </a:t>
            </a:r>
            <a:r>
              <a:rPr lang="en-US" b="1" dirty="0"/>
              <a:t>v</a:t>
            </a:r>
            <a:r>
              <a:rPr lang="en-US" baseline="-25000" dirty="0"/>
              <a:t>0</a:t>
            </a:r>
            <a:r>
              <a:rPr lang="en-US" dirty="0"/>
              <a:t> is directed at an angle </a:t>
            </a:r>
            <a:r>
              <a:rPr lang="en-US" i="1" dirty="0"/>
              <a:t>θ</a:t>
            </a:r>
            <a:r>
              <a:rPr lang="en-US" baseline="-25000" dirty="0"/>
              <a:t>0</a:t>
            </a:r>
            <a:r>
              <a:rPr lang="en-US" dirty="0"/>
              <a:t> above </a:t>
            </a:r>
            <a:r>
              <a:rPr lang="en-US" dirty="0" smtClean="0"/>
              <a:t>the horizontal.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particle is subjected to gravitational and drag forces </a:t>
            </a:r>
            <a:r>
              <a:rPr lang="en-US" dirty="0" smtClean="0"/>
              <a:t>of magnitude </a:t>
            </a:r>
            <a:r>
              <a:rPr lang="en-US" i="1" dirty="0"/>
              <a:t>mg </a:t>
            </a:r>
            <a:r>
              <a:rPr lang="en-US" dirty="0"/>
              <a:t>and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direction of the drag force is opposite to </a:t>
            </a:r>
            <a:r>
              <a:rPr lang="en-US" b="1" dirty="0" smtClean="0"/>
              <a:t>v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Newton’s equations of motion for the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components of the motion can be written </a:t>
            </a:r>
            <a:r>
              <a:rPr lang="en-US" dirty="0" smtClean="0"/>
              <a:t>as</a:t>
            </a:r>
          </a:p>
          <a:p>
            <a:r>
              <a:rPr lang="en-US" i="1" dirty="0" smtClean="0"/>
              <a:t>m </a:t>
            </a:r>
            <a:r>
              <a:rPr lang="en-US" i="1" dirty="0" err="1" smtClean="0"/>
              <a:t>dv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dirty="0" smtClean="0"/>
              <a:t>= </a:t>
            </a:r>
            <a:r>
              <a:rPr lang="en-US" i="1" dirty="0" smtClean="0"/>
              <a:t>-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/>
              <a:t>cos </a:t>
            </a:r>
            <a:r>
              <a:rPr lang="el-GR" i="1" dirty="0"/>
              <a:t>θ </a:t>
            </a:r>
            <a:endParaRPr lang="en-US" dirty="0"/>
          </a:p>
          <a:p>
            <a:r>
              <a:rPr lang="en-US" i="1" dirty="0" smtClean="0"/>
              <a:t>m </a:t>
            </a:r>
            <a:r>
              <a:rPr lang="en-US" i="1" dirty="0" err="1" smtClean="0"/>
              <a:t>dv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dirty="0" smtClean="0"/>
              <a:t>= -</a:t>
            </a:r>
            <a:r>
              <a:rPr lang="en-US" i="1" dirty="0" smtClean="0"/>
              <a:t>mg -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/>
              <a:t>sin </a:t>
            </a:r>
            <a:r>
              <a:rPr lang="el-GR" i="1" dirty="0"/>
              <a:t>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767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example, let us maximize the range of a round steel ball of radius 4 cm.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reasonable </a:t>
            </a:r>
            <a:r>
              <a:rPr lang="en-US" dirty="0" smtClean="0"/>
              <a:t>assumption for </a:t>
            </a:r>
            <a:r>
              <a:rPr lang="en-US" dirty="0"/>
              <a:t>a steel ball of this size and typical speed is that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i="1" dirty="0"/>
              <a:t>v</a:t>
            </a:r>
            <a:r>
              <a:rPr lang="en-US" baseline="30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i="1" dirty="0" err="1"/>
              <a:t>v</a:t>
            </a:r>
            <a:r>
              <a:rPr lang="en-US" i="1" baseline="-25000" dirty="0" err="1"/>
              <a:t>x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v </a:t>
            </a:r>
            <a:r>
              <a:rPr lang="en-US" dirty="0"/>
              <a:t>cos </a:t>
            </a:r>
            <a:r>
              <a:rPr lang="en-US" i="1" dirty="0"/>
              <a:t>θ </a:t>
            </a:r>
            <a:r>
              <a:rPr lang="en-US" dirty="0" smtClean="0"/>
              <a:t>and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v </a:t>
            </a:r>
            <a:r>
              <a:rPr lang="en-US" dirty="0"/>
              <a:t>sin </a:t>
            </a:r>
            <a:r>
              <a:rPr lang="en-US" i="1" dirty="0"/>
              <a:t>θ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rewrite </a:t>
            </a:r>
            <a:r>
              <a:rPr lang="en-US" dirty="0" smtClean="0"/>
              <a:t>the equations in last page as</a:t>
            </a:r>
            <a:endParaRPr lang="en-US" dirty="0"/>
          </a:p>
          <a:p>
            <a:r>
              <a:rPr lang="en-US" i="1" dirty="0" smtClean="0"/>
              <a:t>m </a:t>
            </a:r>
            <a:r>
              <a:rPr lang="en-US" i="1" dirty="0" err="1" smtClean="0"/>
              <a:t>dv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i="1" dirty="0"/>
              <a:t> </a:t>
            </a:r>
            <a:r>
              <a:rPr lang="en-US" dirty="0" smtClean="0"/>
              <a:t>= -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i="1" dirty="0" smtClean="0"/>
              <a:t>vv</a:t>
            </a:r>
            <a:r>
              <a:rPr lang="en-US" i="1" baseline="-25000" dirty="0" smtClean="0"/>
              <a:t>x</a:t>
            </a:r>
            <a:r>
              <a:rPr lang="en-US" i="1" dirty="0" smtClean="0"/>
              <a:t> </a:t>
            </a:r>
            <a:endParaRPr lang="en-US" dirty="0"/>
          </a:p>
          <a:p>
            <a:r>
              <a:rPr lang="en-US" i="1" dirty="0"/>
              <a:t>m</a:t>
            </a:r>
            <a:r>
              <a:rPr lang="en-US" i="1" dirty="0" smtClean="0"/>
              <a:t> </a:t>
            </a:r>
            <a:r>
              <a:rPr lang="en-US" i="1" dirty="0" err="1" smtClean="0"/>
              <a:t>dv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i="1" dirty="0"/>
              <a:t> </a:t>
            </a:r>
            <a:r>
              <a:rPr lang="en-US" dirty="0" smtClean="0"/>
              <a:t>= -</a:t>
            </a:r>
            <a:r>
              <a:rPr lang="en-US" i="1" dirty="0" smtClean="0"/>
              <a:t>mg - </a:t>
            </a:r>
            <a:r>
              <a:rPr lang="en-US" i="1" dirty="0"/>
              <a:t>C </a:t>
            </a:r>
            <a:r>
              <a:rPr lang="en-US" baseline="-25000" dirty="0" smtClean="0"/>
              <a:t>2</a:t>
            </a:r>
            <a:r>
              <a:rPr lang="en-US" i="1" dirty="0" smtClean="0"/>
              <a:t>vv</a:t>
            </a:r>
            <a:r>
              <a:rPr lang="en-US" i="1" baseline="-25000" dirty="0" smtClean="0"/>
              <a:t>y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307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Decay processes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power of mathematics when applied to </a:t>
            </a:r>
            <a:r>
              <a:rPr lang="en-US" dirty="0" smtClean="0"/>
              <a:t>physics:</a:t>
            </a:r>
          </a:p>
          <a:p>
            <a:pPr lvl="1"/>
            <a:r>
              <a:rPr lang="en-US" dirty="0" smtClean="0"/>
              <a:t> seemingly unrelated </a:t>
            </a:r>
            <a:r>
              <a:rPr lang="en-US" dirty="0"/>
              <a:t>problems frequently have the same mathematical formulation.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if we can </a:t>
            </a:r>
            <a:r>
              <a:rPr lang="en-US" dirty="0" smtClean="0"/>
              <a:t>solve one </a:t>
            </a:r>
            <a:r>
              <a:rPr lang="en-US" dirty="0"/>
              <a:t>problem, we can solve other problems that might appear to be unrelated.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the growth </a:t>
            </a:r>
            <a:r>
              <a:rPr lang="en-US" dirty="0"/>
              <a:t>of bacteria, the cooling of a cup of hot water, the charging of a capacitor in a RC </a:t>
            </a:r>
            <a:r>
              <a:rPr lang="en-US" dirty="0" smtClean="0"/>
              <a:t>circuit, and </a:t>
            </a:r>
            <a:r>
              <a:rPr lang="en-US" dirty="0"/>
              <a:t>nuclear decay all can be formulated in terms of equivalent differential equations.</a:t>
            </a:r>
          </a:p>
        </p:txBody>
      </p:sp>
    </p:spTree>
    <p:extLst>
      <p:ext uri="{BB962C8B-B14F-4D97-AF65-F5344CB8AC3E}">
        <p14:creationId xmlns:p14="http://schemas.microsoft.com/office/powerpoint/2010/main" val="134783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Consider a large number of radioactive nuclei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Although </a:t>
            </a:r>
            <a:r>
              <a:rPr lang="en-US" dirty="0"/>
              <a:t>the number of nuclei is discrete, </a:t>
            </a:r>
            <a:endParaRPr lang="en-US" dirty="0" smtClean="0"/>
          </a:p>
          <a:p>
            <a:pPr lvl="1"/>
            <a:r>
              <a:rPr lang="en-US" dirty="0" smtClean="0"/>
              <a:t>we often </a:t>
            </a:r>
            <a:r>
              <a:rPr lang="en-US" dirty="0"/>
              <a:t>may treat this number as a continuous variable because the number of nuclei is very large.</a:t>
            </a:r>
          </a:p>
          <a:p>
            <a:r>
              <a:rPr lang="en-US" dirty="0"/>
              <a:t>In this case the law of radioactive decay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rate of decay is proportional to the number </a:t>
            </a:r>
            <a:r>
              <a:rPr lang="en-US" dirty="0" smtClean="0"/>
              <a:t>of nuclei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Thus </a:t>
            </a:r>
            <a:r>
              <a:rPr lang="en-US" dirty="0"/>
              <a:t>we can write</a:t>
            </a:r>
          </a:p>
          <a:p>
            <a:r>
              <a:rPr lang="en-US" i="1" dirty="0" err="1" smtClean="0"/>
              <a:t>dN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dirty="0" smtClean="0"/>
              <a:t>= </a:t>
            </a:r>
            <a:r>
              <a:rPr lang="en-US" i="1" dirty="0" smtClean="0"/>
              <a:t>-</a:t>
            </a:r>
            <a:r>
              <a:rPr lang="el-GR" i="1" dirty="0" smtClean="0"/>
              <a:t>λ</a:t>
            </a:r>
            <a:r>
              <a:rPr lang="en-US" i="1" dirty="0"/>
              <a:t>N,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831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dN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r>
              <a:rPr lang="en-US" dirty="0"/>
              <a:t>= </a:t>
            </a:r>
            <a:r>
              <a:rPr lang="en-US" i="1" dirty="0"/>
              <a:t>-</a:t>
            </a:r>
            <a:r>
              <a:rPr lang="el-GR" i="1" dirty="0"/>
              <a:t>λ</a:t>
            </a:r>
            <a:r>
              <a:rPr lang="en-US" i="1" dirty="0"/>
              <a:t>N</a:t>
            </a:r>
            <a:r>
              <a:rPr lang="en-US" i="1" dirty="0" smtClean="0"/>
              <a:t>,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/>
              <a:t>N </a:t>
            </a:r>
            <a:r>
              <a:rPr lang="en-US" dirty="0"/>
              <a:t>is the number of nuclei and </a:t>
            </a:r>
            <a:r>
              <a:rPr lang="en-US" i="1" dirty="0"/>
              <a:t>λ </a:t>
            </a:r>
            <a:r>
              <a:rPr lang="en-US" dirty="0"/>
              <a:t>is the decay constant.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course, we do not need to use </a:t>
            </a:r>
            <a:r>
              <a:rPr lang="en-US" dirty="0" smtClean="0"/>
              <a:t>a computer </a:t>
            </a:r>
            <a:r>
              <a:rPr lang="en-US" dirty="0"/>
              <a:t>to solve this decay equation,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analytical solution </a:t>
            </a:r>
            <a:r>
              <a:rPr lang="en-US" dirty="0" smtClean="0"/>
              <a:t>is </a:t>
            </a:r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= </a:t>
            </a:r>
            <a:r>
              <a:rPr lang="en-US" i="1" dirty="0" smtClean="0"/>
              <a:t>N</a:t>
            </a:r>
            <a:r>
              <a:rPr lang="en-US" baseline="-25000" dirty="0" smtClean="0"/>
              <a:t>0</a:t>
            </a:r>
            <a:r>
              <a:rPr lang="en-US" i="1" dirty="0" smtClean="0"/>
              <a:t>e</a:t>
            </a:r>
            <a:r>
              <a:rPr lang="en-US" i="1" baseline="30000" dirty="0" smtClean="0"/>
              <a:t>−</a:t>
            </a:r>
            <a:r>
              <a:rPr lang="en-US" i="1" dirty="0"/>
              <a:t> </a:t>
            </a:r>
            <a:r>
              <a:rPr lang="en-US" i="1" baseline="30000" dirty="0"/>
              <a:t>λ </a:t>
            </a:r>
            <a:r>
              <a:rPr lang="en-US" i="1" baseline="30000" dirty="0" smtClean="0"/>
              <a:t>t</a:t>
            </a:r>
            <a:r>
              <a:rPr lang="en-US" i="1" dirty="0" smtClean="0"/>
              <a:t>,</a:t>
            </a:r>
          </a:p>
          <a:p>
            <a:pPr lvl="1"/>
            <a:r>
              <a:rPr lang="en-US" dirty="0"/>
              <a:t>where </a:t>
            </a:r>
            <a:r>
              <a:rPr lang="en-US" i="1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 is </a:t>
            </a:r>
            <a:r>
              <a:rPr lang="en-US" dirty="0"/>
              <a:t>the initial number of particles.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quantity </a:t>
            </a:r>
            <a:r>
              <a:rPr lang="en-US" i="1" dirty="0"/>
              <a:t>λ </a:t>
            </a:r>
            <a:r>
              <a:rPr lang="en-US" dirty="0" smtClean="0"/>
              <a:t>has </a:t>
            </a:r>
            <a:r>
              <a:rPr lang="en-US" dirty="0"/>
              <a:t>dimensions </a:t>
            </a:r>
            <a:r>
              <a:rPr lang="en-US" dirty="0" smtClean="0"/>
              <a:t>of inverse </a:t>
            </a:r>
            <a:r>
              <a:rPr lang="en-US" dirty="0"/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54322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practice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Compute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the probability that the displacement of the walker from the origin is </a:t>
            </a:r>
            <a:r>
              <a:rPr lang="en-US" i="1" dirty="0"/>
              <a:t>x </a:t>
            </a:r>
            <a:r>
              <a:rPr lang="en-US" dirty="0" smtClean="0"/>
              <a:t>after </a:t>
            </a:r>
            <a:r>
              <a:rPr lang="en-US" i="1" dirty="0" smtClean="0"/>
              <a:t>N </a:t>
            </a:r>
            <a:r>
              <a:rPr lang="en-US" dirty="0"/>
              <a:t>steps.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difference between the histogram, that is, the number of occurrences, </a:t>
            </a:r>
            <a:r>
              <a:rPr lang="en-US" dirty="0" smtClean="0"/>
              <a:t>and the </a:t>
            </a:r>
            <a:r>
              <a:rPr lang="en-US" dirty="0"/>
              <a:t>probability? </a:t>
            </a:r>
            <a:endParaRPr lang="en-US" dirty="0" smtClean="0"/>
          </a:p>
          <a:p>
            <a:pPr lvl="1"/>
            <a:r>
              <a:rPr lang="en-US" dirty="0" smtClean="0"/>
              <a:t>Consider </a:t>
            </a:r>
            <a:r>
              <a:rPr lang="en-US" i="1" dirty="0"/>
              <a:t>N </a:t>
            </a:r>
            <a:r>
              <a:rPr lang="en-US" dirty="0"/>
              <a:t>= 10 and </a:t>
            </a:r>
            <a:r>
              <a:rPr lang="en-US" i="1" dirty="0"/>
              <a:t>N </a:t>
            </a:r>
            <a:r>
              <a:rPr lang="en-US" dirty="0"/>
              <a:t>= 40 and at least 1000 trials.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the </a:t>
            </a:r>
            <a:r>
              <a:rPr lang="en-US" dirty="0" smtClean="0"/>
              <a:t>qualitative form </a:t>
            </a:r>
            <a:r>
              <a:rPr lang="en-US" dirty="0"/>
              <a:t>of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change as the number of trials increases?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approximate width </a:t>
            </a:r>
            <a:r>
              <a:rPr lang="en-US" dirty="0" smtClean="0"/>
              <a:t>of </a:t>
            </a:r>
            <a:r>
              <a:rPr lang="en-US" i="1" dirty="0" smtClean="0"/>
              <a:t>P</a:t>
            </a:r>
            <a:r>
              <a:rPr lang="en-US" i="1" baseline="-25000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and the value of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its maximum for each value of </a:t>
            </a:r>
            <a:r>
              <a:rPr lang="en-US" i="1" dirty="0"/>
              <a:t>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91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Cooling of a cup of coffee</a:t>
            </a:r>
          </a:p>
          <a:p>
            <a:r>
              <a:rPr lang="en-US" dirty="0"/>
              <a:t>The nature of the energy transfer from the hot water in a cup of coffee to the surrounding </a:t>
            </a:r>
            <a:r>
              <a:rPr lang="en-US" dirty="0" smtClean="0"/>
              <a:t>air is </a:t>
            </a:r>
            <a:r>
              <a:rPr lang="en-US" dirty="0"/>
              <a:t>complicated and in general involves the mechanisms of convection, radiation, evaporation, </a:t>
            </a:r>
            <a:r>
              <a:rPr lang="en-US" dirty="0" smtClean="0"/>
              <a:t>and conduction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if the temperature difference between the water and its surroundings is </a:t>
            </a:r>
            <a:r>
              <a:rPr lang="en-US" dirty="0" smtClean="0"/>
              <a:t>not too </a:t>
            </a:r>
            <a:r>
              <a:rPr lang="en-US" dirty="0"/>
              <a:t>large,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rate of change of the temperature of the water may be assumed to be </a:t>
            </a:r>
            <a:r>
              <a:rPr lang="en-US" dirty="0" smtClean="0"/>
              <a:t>proportional to </a:t>
            </a:r>
            <a:r>
              <a:rPr lang="en-US" dirty="0"/>
              <a:t>the temperature difference.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formulate this statement more precisely in terms of </a:t>
            </a:r>
            <a:r>
              <a:rPr lang="en-US" dirty="0" smtClean="0"/>
              <a:t>a differential equation:</a:t>
            </a:r>
          </a:p>
          <a:p>
            <a:r>
              <a:rPr lang="en-US" i="1" dirty="0" err="1" smtClean="0"/>
              <a:t>dT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dirty="0" smtClean="0"/>
              <a:t>= </a:t>
            </a:r>
            <a:r>
              <a:rPr lang="en-US" i="1" dirty="0" smtClean="0"/>
              <a:t>-r 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i="1" dirty="0" smtClean="0"/>
              <a:t>-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992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6512" y="1772816"/>
            <a:ext cx="4762872" cy="4525963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 err="1"/>
              <a:t>dT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r>
              <a:rPr lang="en-US" dirty="0"/>
              <a:t>= </a:t>
            </a:r>
            <a:r>
              <a:rPr lang="en-US" i="1" dirty="0"/>
              <a:t>-r </a:t>
            </a:r>
            <a:r>
              <a:rPr lang="en-US" dirty="0"/>
              <a:t>(</a:t>
            </a:r>
            <a:r>
              <a:rPr lang="en-US" i="1" dirty="0"/>
              <a:t>T -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/>
              <a:t>T </a:t>
            </a:r>
            <a:r>
              <a:rPr lang="en-US" dirty="0"/>
              <a:t>is the temperature of the water, </a:t>
            </a:r>
            <a:endParaRPr lang="en-US" dirty="0" smtClean="0"/>
          </a:p>
          <a:p>
            <a:pPr lvl="1"/>
            <a:r>
              <a:rPr lang="en-US" i="1" dirty="0" err="1" smtClean="0"/>
              <a:t>T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 </a:t>
            </a:r>
            <a:r>
              <a:rPr lang="en-US" dirty="0"/>
              <a:t>is the temperature of its surroundings, and </a:t>
            </a:r>
            <a:r>
              <a:rPr lang="en-US" i="1" dirty="0"/>
              <a:t>r </a:t>
            </a:r>
            <a:r>
              <a:rPr lang="en-US" dirty="0" smtClean="0"/>
              <a:t>is the </a:t>
            </a:r>
            <a:r>
              <a:rPr lang="en-US" dirty="0"/>
              <a:t>cooling constant.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minus sign </a:t>
            </a:r>
            <a:r>
              <a:rPr lang="en-US" dirty="0" smtClean="0"/>
              <a:t>implies </a:t>
            </a:r>
            <a:r>
              <a:rPr lang="en-US" dirty="0"/>
              <a:t>that if </a:t>
            </a:r>
            <a:r>
              <a:rPr lang="en-US" i="1" dirty="0"/>
              <a:t>T &gt;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, the temperature of </a:t>
            </a:r>
            <a:r>
              <a:rPr lang="en-US" dirty="0" smtClean="0"/>
              <a:t>the water </a:t>
            </a:r>
            <a:r>
              <a:rPr lang="en-US" dirty="0"/>
              <a:t>will decrease with time.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value of the cooling constant </a:t>
            </a:r>
            <a:r>
              <a:rPr lang="en-US" i="1" dirty="0"/>
              <a:t>r </a:t>
            </a:r>
            <a:r>
              <a:rPr lang="en-US" dirty="0"/>
              <a:t>depends on the heat </a:t>
            </a:r>
            <a:r>
              <a:rPr lang="en-US" dirty="0" smtClean="0"/>
              <a:t>transfer mechanism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contact area with the surroundings, and the thermal properties of the water.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relation is </a:t>
            </a:r>
            <a:r>
              <a:rPr lang="en-US" dirty="0"/>
              <a:t>sometimes known as Newton’s law of cooling, even though the relation is </a:t>
            </a:r>
            <a:r>
              <a:rPr lang="en-US" dirty="0" smtClean="0"/>
              <a:t>only approximate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Newton did not express the rate of cooling in this form.</a:t>
            </a:r>
          </a:p>
        </p:txBody>
      </p:sp>
      <p:pic>
        <p:nvPicPr>
          <p:cNvPr id="7170" name="Picture 2" descr="http://i.ytimg.com/vi/i6a8ksuki5A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086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Numerical Integration of Newton’s Equation</a:t>
            </a:r>
            <a:br>
              <a:rPr lang="en-US" b="1" dirty="0"/>
            </a:br>
            <a:r>
              <a:rPr lang="en-US" b="1" dirty="0"/>
              <a:t>of Motion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of the common finite difference methods for the solution of Newton’s </a:t>
            </a:r>
            <a:r>
              <a:rPr lang="en-US" dirty="0" smtClean="0"/>
              <a:t>equations of </a:t>
            </a:r>
            <a:r>
              <a:rPr lang="en-US" dirty="0"/>
              <a:t>motion with continuous force functions.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number and variety of algorithms </a:t>
            </a:r>
            <a:r>
              <a:rPr lang="en-US" dirty="0" smtClean="0"/>
              <a:t>currently in </a:t>
            </a:r>
            <a:r>
              <a:rPr lang="en-US" dirty="0"/>
              <a:t>use is evidence that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single method is superior under all conditions.</a:t>
            </a:r>
          </a:p>
        </p:txBody>
      </p:sp>
    </p:spTree>
    <p:extLst>
      <p:ext uri="{BB962C8B-B14F-4D97-AF65-F5344CB8AC3E}">
        <p14:creationId xmlns:p14="http://schemas.microsoft.com/office/powerpoint/2010/main" val="36466614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Newton’s equations of motion in the form</a:t>
            </a:r>
          </a:p>
          <a:p>
            <a:r>
              <a:rPr lang="en-US" i="1" dirty="0"/>
              <a:t>d</a:t>
            </a:r>
            <a:r>
              <a:rPr lang="en-US" i="1" dirty="0" smtClean="0"/>
              <a:t>v/</a:t>
            </a:r>
            <a:r>
              <a:rPr lang="en-US" i="1" dirty="0" err="1" smtClean="0"/>
              <a:t>dt</a:t>
            </a:r>
            <a:r>
              <a:rPr lang="en-US" dirty="0" smtClean="0"/>
              <a:t>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i="1" dirty="0"/>
              <a:t>, </a:t>
            </a:r>
            <a:endParaRPr lang="en-US" dirty="0"/>
          </a:p>
          <a:p>
            <a:r>
              <a:rPr lang="en-US" i="1" dirty="0" smtClean="0"/>
              <a:t>dx/</a:t>
            </a:r>
            <a:r>
              <a:rPr lang="en-US" i="1" dirty="0" err="1" smtClean="0"/>
              <a:t>dt</a:t>
            </a:r>
            <a:r>
              <a:rPr lang="en-US" dirty="0" smtClean="0"/>
              <a:t>=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 smtClean="0"/>
              <a:t>)</a:t>
            </a:r>
          </a:p>
          <a:p>
            <a:r>
              <a:rPr lang="en-US" dirty="0"/>
              <a:t>The goal of finite difference methods is to determine the values </a:t>
            </a:r>
            <a:r>
              <a:rPr lang="en-US" dirty="0" smtClean="0"/>
              <a:t>of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at time </a:t>
            </a:r>
            <a:r>
              <a:rPr lang="en-US" i="1" dirty="0"/>
              <a:t>t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already have seen that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must be chosen so </a:t>
            </a:r>
            <a:r>
              <a:rPr lang="en-US" dirty="0" smtClean="0"/>
              <a:t>that the </a:t>
            </a:r>
            <a:r>
              <a:rPr lang="en-US" dirty="0"/>
              <a:t>integration method generates a stable solution.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system is conservative,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must </a:t>
            </a:r>
            <a:r>
              <a:rPr lang="en-US" dirty="0" smtClean="0"/>
              <a:t>be sufficiently </a:t>
            </a:r>
            <a:r>
              <a:rPr lang="en-US" dirty="0"/>
              <a:t>small </a:t>
            </a:r>
            <a:endParaRPr lang="en-US" dirty="0" smtClean="0"/>
          </a:p>
          <a:p>
            <a:pPr lvl="1"/>
            <a:r>
              <a:rPr lang="en-US" dirty="0" smtClean="0"/>
              <a:t>so </a:t>
            </a:r>
            <a:r>
              <a:rPr lang="en-US" dirty="0"/>
              <a:t>that the total energy is conserved to the desired accuracy.</a:t>
            </a:r>
          </a:p>
        </p:txBody>
      </p:sp>
    </p:spTree>
    <p:extLst>
      <p:ext uri="{BB962C8B-B14F-4D97-AF65-F5344CB8AC3E}">
        <p14:creationId xmlns:p14="http://schemas.microsoft.com/office/powerpoint/2010/main" val="11435196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nature of many of the integration algorithms can be understood by expanding </a:t>
            </a:r>
            <a:endParaRPr lang="en-US" dirty="0" smtClean="0"/>
          </a:p>
          <a:p>
            <a:r>
              <a:rPr lang="en-US" i="1" dirty="0" smtClean="0"/>
              <a:t>v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 and </a:t>
            </a:r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 in a Taylor series. </a:t>
            </a:r>
            <a:endParaRPr lang="en-US" dirty="0" smtClean="0"/>
          </a:p>
          <a:p>
            <a:r>
              <a:rPr lang="en-US" dirty="0" smtClean="0"/>
              <a:t>We write </a:t>
            </a:r>
            <a:r>
              <a:rPr lang="en-US" i="1" dirty="0" smtClean="0"/>
              <a:t>v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l-GR" dirty="0" smtClean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l-GR" dirty="0" smtClean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 familiar Euler algorithm is equivalent to retaining the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 terms 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endParaRPr lang="en-US" dirty="0"/>
          </a:p>
          <a:p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l-GR" dirty="0"/>
              <a:t>Δ</a:t>
            </a:r>
            <a:r>
              <a:rPr lang="en-US" i="1" dirty="0"/>
              <a:t>t. </a:t>
            </a:r>
            <a:r>
              <a:rPr lang="en-US" dirty="0"/>
              <a:t>(Euler algorithm)</a:t>
            </a:r>
          </a:p>
        </p:txBody>
      </p:sp>
    </p:spTree>
    <p:extLst>
      <p:ext uri="{BB962C8B-B14F-4D97-AF65-F5344CB8AC3E}">
        <p14:creationId xmlns:p14="http://schemas.microsoft.com/office/powerpoint/2010/main" val="3554774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Because order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terms are </a:t>
            </a:r>
            <a:r>
              <a:rPr lang="en-US" dirty="0" smtClean="0"/>
              <a:t>retained, </a:t>
            </a:r>
            <a:r>
              <a:rPr lang="en-US" dirty="0"/>
              <a:t>the local truncation error, the error in one time </a:t>
            </a:r>
            <a:r>
              <a:rPr lang="en-US" dirty="0" smtClean="0"/>
              <a:t>step, is </a:t>
            </a:r>
            <a:r>
              <a:rPr lang="en-US" dirty="0"/>
              <a:t>order 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 smtClean="0"/>
              <a:t>.</a:t>
            </a:r>
          </a:p>
          <a:p>
            <a:r>
              <a:rPr lang="en-US" dirty="0"/>
              <a:t>The global error, the total error over the time of interest, due to the </a:t>
            </a:r>
            <a:r>
              <a:rPr lang="en-US" dirty="0" smtClean="0"/>
              <a:t>accumulation of </a:t>
            </a:r>
            <a:r>
              <a:rPr lang="en-US" dirty="0"/>
              <a:t>errors from step to step is order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 smtClean="0"/>
              <a:t>.</a:t>
            </a:r>
          </a:p>
          <a:p>
            <a:r>
              <a:rPr lang="en-US" dirty="0"/>
              <a:t>This estimate of the global error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of steps into which the total time is divided is proportional to 1</a:t>
            </a:r>
            <a:r>
              <a:rPr lang="en-US" i="1" dirty="0"/>
              <a:t>/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Hence</a:t>
            </a:r>
            <a:r>
              <a:rPr lang="en-US" dirty="0"/>
              <a:t>, </a:t>
            </a:r>
            <a:r>
              <a:rPr lang="en-US" dirty="0" smtClean="0"/>
              <a:t>the order </a:t>
            </a:r>
            <a:r>
              <a:rPr lang="en-US" dirty="0"/>
              <a:t>of the global error is reduced by a factor of 1</a:t>
            </a:r>
            <a:r>
              <a:rPr lang="en-US" i="1" dirty="0"/>
              <a:t>/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relative to the local error.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say that </a:t>
            </a:r>
            <a:r>
              <a:rPr lang="en-US" dirty="0" smtClean="0"/>
              <a:t>an algorithm </a:t>
            </a:r>
            <a:r>
              <a:rPr lang="en-US" dirty="0"/>
              <a:t>is </a:t>
            </a:r>
            <a:r>
              <a:rPr lang="en-US" i="1" dirty="0"/>
              <a:t>n</a:t>
            </a:r>
            <a:r>
              <a:rPr lang="en-US" dirty="0"/>
              <a:t>th order if its global error is order 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</a:t>
            </a:r>
            <a:r>
              <a:rPr lang="en-US" i="1" baseline="30000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Euler algorithm is an example of </a:t>
            </a:r>
            <a:r>
              <a:rPr lang="en-US" dirty="0" smtClean="0"/>
              <a:t>a </a:t>
            </a:r>
            <a:r>
              <a:rPr lang="en-US" i="1" dirty="0" smtClean="0"/>
              <a:t>first-order </a:t>
            </a:r>
            <a:r>
              <a:rPr lang="en-US" dirty="0"/>
              <a:t>algorithm.</a:t>
            </a:r>
          </a:p>
        </p:txBody>
      </p:sp>
    </p:spTree>
    <p:extLst>
      <p:ext uri="{BB962C8B-B14F-4D97-AF65-F5344CB8AC3E}">
        <p14:creationId xmlns:p14="http://schemas.microsoft.com/office/powerpoint/2010/main" val="8517154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Euler algorithm is asymmetrical because it advances the solution by a time step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But uses </a:t>
            </a:r>
            <a:r>
              <a:rPr lang="en-US" dirty="0"/>
              <a:t>information about the derivative only at the beginning of the interval.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already have </a:t>
            </a:r>
            <a:r>
              <a:rPr lang="en-US" dirty="0" smtClean="0"/>
              <a:t>found that </a:t>
            </a:r>
            <a:r>
              <a:rPr lang="en-US" dirty="0"/>
              <a:t>the accuracy of the Euler algorithm is limited and that frequently its solutions are not stable.</a:t>
            </a:r>
          </a:p>
          <a:p>
            <a:r>
              <a:rPr lang="en-US" dirty="0" smtClean="0"/>
              <a:t>A </a:t>
            </a:r>
            <a:r>
              <a:rPr lang="en-US" dirty="0"/>
              <a:t>simple modification </a:t>
            </a:r>
            <a:r>
              <a:rPr lang="en-US" dirty="0" smtClean="0"/>
              <a:t>yields </a:t>
            </a:r>
            <a:r>
              <a:rPr lang="en-US" dirty="0"/>
              <a:t>solutions that are stable for </a:t>
            </a:r>
            <a:r>
              <a:rPr lang="en-US" dirty="0" smtClean="0"/>
              <a:t>oscillatory systems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Euler-Cromer</a:t>
            </a:r>
          </a:p>
          <a:p>
            <a:pPr lvl="2"/>
            <a:r>
              <a:rPr lang="en-US" dirty="0" smtClean="0"/>
              <a:t>Use v</a:t>
            </a:r>
            <a:r>
              <a:rPr lang="en-US" baseline="-25000" dirty="0" smtClean="0"/>
              <a:t>n+1</a:t>
            </a:r>
          </a:p>
          <a:p>
            <a:pPr lvl="1"/>
            <a:r>
              <a:rPr lang="en-US" dirty="0" smtClean="0"/>
              <a:t>Midpoint algorithm</a:t>
            </a:r>
          </a:p>
          <a:p>
            <a:pPr lvl="2"/>
            <a:r>
              <a:rPr lang="en-US" dirty="0"/>
              <a:t>use the mean </a:t>
            </a:r>
            <a:r>
              <a:rPr lang="en-US" dirty="0" smtClean="0"/>
              <a:t>velocity, ½ (v</a:t>
            </a:r>
            <a:r>
              <a:rPr lang="en-US" baseline="-25000" dirty="0" smtClean="0"/>
              <a:t>n</a:t>
            </a:r>
            <a:r>
              <a:rPr lang="en-US" dirty="0" smtClean="0"/>
              <a:t>+v</a:t>
            </a:r>
            <a:r>
              <a:rPr lang="en-US" baseline="-25000" dirty="0" smtClean="0"/>
              <a:t>n+1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Second order accuracy!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266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midpoint approximation yields exact results for </a:t>
            </a:r>
            <a:r>
              <a:rPr lang="en-US" dirty="0" smtClean="0"/>
              <a:t>constant acceleration</a:t>
            </a:r>
            <a:r>
              <a:rPr lang="en-US" dirty="0"/>
              <a:t>, it usually does not yield much better results than the Euler algorithm.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fact, </a:t>
            </a:r>
            <a:r>
              <a:rPr lang="en-US" dirty="0" smtClean="0"/>
              <a:t>both algorithms </a:t>
            </a:r>
            <a:r>
              <a:rPr lang="en-US" dirty="0"/>
              <a:t>are equally poor, because the errors increase with each time step.</a:t>
            </a:r>
          </a:p>
        </p:txBody>
      </p:sp>
    </p:spTree>
    <p:extLst>
      <p:ext uri="{BB962C8B-B14F-4D97-AF65-F5344CB8AC3E}">
        <p14:creationId xmlns:p14="http://schemas.microsoft.com/office/powerpoint/2010/main" val="39772388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higher order algorithm whose error is bounded is the </a:t>
            </a:r>
            <a:r>
              <a:rPr lang="en-US" i="1" dirty="0"/>
              <a:t>half-step </a:t>
            </a:r>
            <a:r>
              <a:rPr lang="en-US" dirty="0"/>
              <a:t>algorithm.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</a:t>
            </a:r>
            <a:r>
              <a:rPr lang="en-US" dirty="0" smtClean="0"/>
              <a:t>algorithm the </a:t>
            </a:r>
            <a:r>
              <a:rPr lang="en-US" dirty="0"/>
              <a:t>average velocity during an interval is taken to be the velocity in the middle of the interval.</a:t>
            </a:r>
          </a:p>
          <a:p>
            <a:r>
              <a:rPr lang="en-US" dirty="0"/>
              <a:t>The half-step algorithm can be written </a:t>
            </a:r>
            <a:r>
              <a:rPr lang="en-US" dirty="0" smtClean="0"/>
              <a:t>as </a:t>
            </a:r>
            <a:r>
              <a:rPr lang="en-US" i="1" dirty="0" smtClean="0"/>
              <a:t>v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baseline="-25000" dirty="0"/>
              <a:t>/</a:t>
            </a:r>
            <a:r>
              <a:rPr lang="en-US" baseline="-25000" dirty="0" smtClean="0"/>
              <a:t>2</a:t>
            </a:r>
            <a:r>
              <a:rPr lang="en-US" dirty="0" smtClean="0"/>
              <a:t>= </a:t>
            </a:r>
            <a:r>
              <a:rPr lang="en-US" i="1" dirty="0"/>
              <a:t>v</a:t>
            </a:r>
            <a:r>
              <a:rPr lang="en-US" i="1" baseline="-25000" dirty="0"/>
              <a:t>n−</a:t>
            </a:r>
            <a:r>
              <a:rPr lang="en-US" baseline="-25000" dirty="0" smtClean="0"/>
              <a:t>1/2</a:t>
            </a:r>
            <a:r>
              <a:rPr lang="en-US" dirty="0" smtClean="0"/>
              <a:t>+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l-GR" dirty="0"/>
              <a:t>Δ</a:t>
            </a:r>
            <a:r>
              <a:rPr lang="en-US" i="1" dirty="0"/>
              <a:t>t, </a:t>
            </a:r>
            <a:endParaRPr lang="en-US" dirty="0"/>
          </a:p>
          <a:p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smtClean="0"/>
              <a:t>v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+1/2</a:t>
            </a:r>
            <a:r>
              <a:rPr lang="el-GR" dirty="0" smtClean="0"/>
              <a:t>Δ</a:t>
            </a:r>
            <a:r>
              <a:rPr lang="en-US" i="1" dirty="0"/>
              <a:t>t. </a:t>
            </a:r>
            <a:r>
              <a:rPr lang="en-US" dirty="0"/>
              <a:t>(half-step algorithm)</a:t>
            </a:r>
          </a:p>
        </p:txBody>
      </p:sp>
    </p:spTree>
    <p:extLst>
      <p:ext uri="{BB962C8B-B14F-4D97-AF65-F5344CB8AC3E}">
        <p14:creationId xmlns:p14="http://schemas.microsoft.com/office/powerpoint/2010/main" val="22909267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the half-step algorithm is not self-starting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does not allow us to </a:t>
            </a:r>
            <a:r>
              <a:rPr lang="en-US" dirty="0" smtClean="0"/>
              <a:t>calculate </a:t>
            </a:r>
            <a:r>
              <a:rPr lang="en-US" i="1" dirty="0" smtClean="0"/>
              <a:t>v</a:t>
            </a:r>
            <a:r>
              <a:rPr lang="en-US" baseline="-25000" dirty="0" smtClean="0"/>
              <a:t>1/2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</a:t>
            </a:r>
            <a:r>
              <a:rPr lang="en-US" dirty="0"/>
              <a:t>problem can be overcome by adopting the Euler algorithm for the first half step:</a:t>
            </a:r>
          </a:p>
          <a:p>
            <a:r>
              <a:rPr lang="en-US" i="1" dirty="0" smtClean="0"/>
              <a:t>V</a:t>
            </a:r>
            <a:r>
              <a:rPr lang="en-US" baseline="-25000" dirty="0" smtClean="0"/>
              <a:t>1/2</a:t>
            </a:r>
            <a:r>
              <a:rPr lang="en-US" dirty="0" smtClean="0"/>
              <a:t>=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i="1" dirty="0" smtClean="0"/>
              <a:t>.</a:t>
            </a:r>
          </a:p>
          <a:p>
            <a:r>
              <a:rPr lang="en-US" dirty="0"/>
              <a:t>Because the half-step algorithm is stable, it is a common textbook </a:t>
            </a:r>
            <a:r>
              <a:rPr lang="en-US" dirty="0" smtClean="0"/>
              <a:t>algorithm!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5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approximate shape of the envelope of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)?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the shape change as </a:t>
            </a:r>
            <a:r>
              <a:rPr lang="en-US" i="1" dirty="0"/>
              <a:t>N </a:t>
            </a:r>
            <a:r>
              <a:rPr lang="en-US" dirty="0" smtClean="0"/>
              <a:t>is increased?</a:t>
            </a:r>
            <a:endParaRPr lang="en-US" dirty="0"/>
          </a:p>
          <a:p>
            <a:r>
              <a:rPr lang="en-US" dirty="0"/>
              <a:t>Fit the envelope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for sufficiently large </a:t>
            </a:r>
            <a:r>
              <a:rPr lang="en-US" i="1" dirty="0"/>
              <a:t>N </a:t>
            </a:r>
            <a:r>
              <a:rPr lang="en-US" dirty="0"/>
              <a:t>to the continuous </a:t>
            </a:r>
            <a:r>
              <a:rPr lang="en-US" dirty="0" smtClean="0"/>
              <a:t>function.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4" t="63294" r="49243" b="29762"/>
          <a:stretch/>
        </p:blipFill>
        <p:spPr bwMode="auto">
          <a:xfrm>
            <a:off x="2411760" y="4658260"/>
            <a:ext cx="4318233" cy="11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Euler-Richardson algorithm</a:t>
            </a:r>
          </a:p>
          <a:p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i="1" dirty="0"/>
              <a:t>≈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i="1" dirty="0" smtClean="0"/>
              <a:t>.</a:t>
            </a:r>
          </a:p>
          <a:p>
            <a:r>
              <a:rPr lang="en-US" dirty="0"/>
              <a:t>The notation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implies that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dirty="0" err="1"/>
              <a:t>+Δ</a:t>
            </a:r>
            <a:r>
              <a:rPr lang="en-US" i="1" dirty="0" err="1"/>
              <a:t>t</a:t>
            </a:r>
            <a:r>
              <a:rPr lang="en-US" dirty="0"/>
              <a:t>) is related to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by one time step.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also may divide </a:t>
            </a:r>
            <a:r>
              <a:rPr lang="en-US" dirty="0" smtClean="0"/>
              <a:t>the step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into half steps and write the first half step,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/>
              <a:t>+ </a:t>
            </a:r>
            <a:r>
              <a:rPr lang="en-US" dirty="0" smtClean="0"/>
              <a:t>1/</a:t>
            </a:r>
            <a:r>
              <a:rPr lang="el-GR" dirty="0" smtClean="0"/>
              <a:t>2Δ</a:t>
            </a:r>
            <a:r>
              <a:rPr lang="en-US" i="1" dirty="0"/>
              <a:t>t</a:t>
            </a:r>
            <a:r>
              <a:rPr lang="en-US" dirty="0"/>
              <a:t>), </a:t>
            </a:r>
            <a:r>
              <a:rPr lang="en-US" dirty="0" smtClean="0"/>
              <a:t>as </a:t>
            </a:r>
          </a:p>
          <a:p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 smtClean="0"/>
              <a:t>+1/2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i="1" dirty="0"/>
              <a:t>≈</a:t>
            </a:r>
            <a:r>
              <a:rPr lang="en-US" i="1" dirty="0" smtClean="0"/>
              <a:t>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l-GR" dirty="0" smtClean="0"/>
              <a:t>Δ</a:t>
            </a:r>
            <a:r>
              <a:rPr lang="en-US" i="1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l-GR" dirty="0" smtClean="0"/>
              <a:t>(</a:t>
            </a:r>
            <a:r>
              <a:rPr lang="el-GR" dirty="0"/>
              <a:t>Δ</a:t>
            </a:r>
            <a:r>
              <a:rPr lang="en-US" i="1" dirty="0" smtClean="0"/>
              <a:t>t)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784894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second half step,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), may be written as</a:t>
            </a:r>
          </a:p>
          <a:p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dirty="0" smtClean="0"/>
              <a:t>≈</a:t>
            </a:r>
            <a:r>
              <a:rPr lang="en-US" i="1" dirty="0" smtClean="0"/>
              <a:t>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l-GR" dirty="0" smtClean="0"/>
              <a:t>Δ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l-GR" dirty="0" smtClean="0"/>
              <a:t>Δ</a:t>
            </a:r>
            <a:r>
              <a:rPr lang="en-US" i="1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 smtClean="0"/>
              <a:t>+1/2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 smtClean="0"/>
              <a:t>)</a:t>
            </a:r>
            <a:r>
              <a:rPr lang="el-GR" dirty="0" smtClean="0"/>
              <a:t>(</a:t>
            </a:r>
            <a:r>
              <a:rPr lang="el-GR" dirty="0"/>
              <a:t>Δ</a:t>
            </a:r>
            <a:r>
              <a:rPr lang="en-US" i="1" dirty="0" smtClean="0"/>
              <a:t>t/</a:t>
            </a:r>
            <a:r>
              <a:rPr lang="en-US" dirty="0" smtClean="0"/>
              <a:t>2)</a:t>
            </a:r>
            <a:r>
              <a:rPr lang="en-US" baseline="30000" dirty="0" smtClean="0"/>
              <a:t>2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982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i="1" dirty="0"/>
              <a:t> </a:t>
            </a:r>
            <a:r>
              <a:rPr lang="en-US" i="1" dirty="0" smtClean="0"/>
              <a:t>≈x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</a:t>
            </a:r>
            <a:r>
              <a:rPr lang="en-US" dirty="0" smtClean="0"/>
              <a:t>+1/2[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+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 smtClean="0"/>
              <a:t>)]</a:t>
            </a:r>
            <a:r>
              <a:rPr lang="el-GR" dirty="0" smtClean="0"/>
              <a:t>Δ</a:t>
            </a:r>
            <a:r>
              <a:rPr lang="en-US" i="1" dirty="0"/>
              <a:t>t </a:t>
            </a:r>
            <a:r>
              <a:rPr lang="en-US" dirty="0" smtClean="0"/>
              <a:t>+1/2[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+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 smtClean="0"/>
              <a:t>+1/2 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 smtClean="0"/>
              <a:t>)](1/2 </a:t>
            </a:r>
            <a:r>
              <a:rPr lang="el-GR" dirty="0" smtClean="0"/>
              <a:t>Δ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dirty="0"/>
              <a:t>Now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n-US" dirty="0" smtClean="0"/>
              <a:t>1/</a:t>
            </a:r>
            <a:r>
              <a:rPr lang="el-GR" dirty="0" smtClean="0"/>
              <a:t>2Δ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i="1" dirty="0"/>
              <a:t> </a:t>
            </a:r>
            <a:r>
              <a:rPr lang="en-US" i="1" dirty="0" smtClean="0"/>
              <a:t>≈a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+ </a:t>
            </a:r>
            <a:r>
              <a:rPr lang="en-US" dirty="0" smtClean="0"/>
              <a:t>1/2</a:t>
            </a:r>
            <a:r>
              <a:rPr lang="en-US" i="1" dirty="0" smtClean="0"/>
              <a:t>a</a:t>
            </a:r>
            <a:r>
              <a:rPr lang="en-US" i="1" dirty="0"/>
              <a:t>′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Hence </a:t>
            </a:r>
            <a:r>
              <a:rPr lang="en-US" dirty="0"/>
              <a:t>to order 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it </a:t>
            </a:r>
            <a:r>
              <a:rPr lang="en-US" dirty="0"/>
              <a:t>becomes</a:t>
            </a:r>
          </a:p>
          <a:p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i="1" dirty="0"/>
              <a:t> ≈x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+1/2[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+1/2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)]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/>
              <a:t>+</a:t>
            </a:r>
            <a:r>
              <a:rPr lang="en-US" dirty="0" smtClean="0"/>
              <a:t>1/2[2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)](</a:t>
            </a:r>
            <a:r>
              <a:rPr lang="en-US" dirty="0"/>
              <a:t>1/2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07522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find an approximation that is accurate to order 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 by combining </a:t>
            </a:r>
            <a:r>
              <a:rPr lang="en-US" dirty="0" smtClean="0"/>
              <a:t>x1 and x2 so </a:t>
            </a:r>
            <a:r>
              <a:rPr lang="en-US" dirty="0"/>
              <a:t>that the terms to order 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cancel.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combination that works is 2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 smtClean="0"/>
              <a:t>-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which gives the</a:t>
            </a:r>
          </a:p>
          <a:p>
            <a:r>
              <a:rPr lang="en-US" dirty="0"/>
              <a:t>Euler-Richardson result</a:t>
            </a:r>
            <a:r>
              <a:rPr lang="en-US" dirty="0" smtClean="0"/>
              <a:t>:</a:t>
            </a:r>
          </a:p>
          <a:p>
            <a:r>
              <a:rPr lang="en-US" i="1" dirty="0" err="1" smtClean="0"/>
              <a:t>x</a:t>
            </a:r>
            <a:r>
              <a:rPr lang="en-US" baseline="-25000" dirty="0" err="1" smtClean="0"/>
              <a:t>er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i="1" dirty="0"/>
              <a:t> </a:t>
            </a:r>
            <a:r>
              <a:rPr lang="en-US" i="1" dirty="0" smtClean="0"/>
              <a:t>≡2x</a:t>
            </a:r>
            <a:r>
              <a:rPr lang="en-US" i="1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t+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 smtClean="0"/>
              <a:t>)-x</a:t>
            </a:r>
            <a:r>
              <a:rPr lang="en-US" baseline="-25000" dirty="0" smtClean="0"/>
              <a:t>1</a:t>
            </a:r>
            <a:r>
              <a:rPr lang="en-US" dirty="0" smtClean="0"/>
              <a:t> (</a:t>
            </a:r>
            <a:r>
              <a:rPr lang="en-US" i="1" dirty="0" smtClean="0"/>
              <a:t>t+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 smtClean="0"/>
              <a:t>)=x(t)+v(t+1/2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)]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+O (</a:t>
            </a:r>
            <a:r>
              <a:rPr lang="el-GR" dirty="0" smtClean="0"/>
              <a:t>Δ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r>
              <a:rPr lang="en-US" i="1" dirty="0" err="1" smtClean="0"/>
              <a:t>v</a:t>
            </a:r>
            <a:r>
              <a:rPr lang="en-US" baseline="-25000" dirty="0" err="1" smtClean="0"/>
              <a:t>er</a:t>
            </a:r>
            <a:r>
              <a:rPr lang="en-US" dirty="0" smtClean="0"/>
              <a:t> </a:t>
            </a:r>
            <a:r>
              <a:rPr lang="en-US" i="1" dirty="0" smtClean="0"/>
              <a:t> </a:t>
            </a:r>
            <a:r>
              <a:rPr lang="en-US" i="1" dirty="0"/>
              <a:t>≡</a:t>
            </a:r>
            <a:r>
              <a:rPr lang="en-US" i="1" dirty="0" smtClean="0"/>
              <a:t>2v</a:t>
            </a:r>
            <a:r>
              <a:rPr lang="en-US" i="1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t+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 smtClean="0"/>
              <a:t>)-v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t+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 smtClean="0"/>
              <a:t>)=v(t)+a(t+1/2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)]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/>
              <a:t>+O 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925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bonus of the Euler-Richardson algorithm is that the quantities </a:t>
            </a:r>
            <a:r>
              <a:rPr lang="en-US" i="1" dirty="0" smtClean="0"/>
              <a:t>|x</a:t>
            </a:r>
            <a:r>
              <a:rPr lang="en-US" baseline="-25000" dirty="0" smtClean="0"/>
              <a:t>2</a:t>
            </a:r>
            <a:r>
              <a:rPr lang="en-US" dirty="0" smtClean="0"/>
              <a:t> -</a:t>
            </a:r>
            <a:r>
              <a:rPr lang="en-US" i="1" dirty="0" smtClean="0"/>
              <a:t> x</a:t>
            </a:r>
            <a:r>
              <a:rPr lang="en-US" baseline="-25000" dirty="0" smtClean="0"/>
              <a:t>1</a:t>
            </a:r>
            <a:r>
              <a:rPr lang="en-US" i="1" dirty="0"/>
              <a:t>|</a:t>
            </a:r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|v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- v</a:t>
            </a:r>
            <a:r>
              <a:rPr lang="en-US" baseline="-25000" dirty="0" smtClean="0"/>
              <a:t>1</a:t>
            </a:r>
            <a:r>
              <a:rPr lang="en-US" i="1" dirty="0" smtClean="0"/>
              <a:t>| </a:t>
            </a:r>
            <a:r>
              <a:rPr lang="en-US" dirty="0" smtClean="0"/>
              <a:t>give an </a:t>
            </a:r>
            <a:r>
              <a:rPr lang="en-US" dirty="0"/>
              <a:t>estimate for the error.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use these estimates to change the time step so that the error </a:t>
            </a:r>
            <a:r>
              <a:rPr lang="en-US" dirty="0" smtClean="0"/>
              <a:t>is always </a:t>
            </a:r>
            <a:r>
              <a:rPr lang="en-US" dirty="0"/>
              <a:t>within some desired level of precision.</a:t>
            </a:r>
          </a:p>
        </p:txBody>
      </p:sp>
    </p:spTree>
    <p:extLst>
      <p:ext uri="{BB962C8B-B14F-4D97-AF65-F5344CB8AC3E}">
        <p14:creationId xmlns:p14="http://schemas.microsoft.com/office/powerpoint/2010/main" val="25777622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most common drift-free higher order algorithms is commonly attributed to </a:t>
            </a:r>
            <a:r>
              <a:rPr lang="en-US" dirty="0" err="1"/>
              <a:t>Verlet</a:t>
            </a:r>
            <a:r>
              <a:rPr lang="en-US" dirty="0"/>
              <a:t>.</a:t>
            </a:r>
          </a:p>
          <a:p>
            <a:r>
              <a:rPr lang="en-US" dirty="0"/>
              <a:t>We </a:t>
            </a:r>
            <a:r>
              <a:rPr lang="en-US" dirty="0" smtClean="0"/>
              <a:t>write </a:t>
            </a:r>
            <a:r>
              <a:rPr lang="en-US" dirty="0"/>
              <a:t>the Taylor series expansion for </a:t>
            </a:r>
            <a:r>
              <a:rPr lang="en-US" i="1" dirty="0"/>
              <a:t>x</a:t>
            </a:r>
            <a:r>
              <a:rPr lang="en-US" i="1" baseline="-25000" dirty="0"/>
              <a:t>n−</a:t>
            </a:r>
            <a:r>
              <a:rPr lang="en-US" baseline="-25000" dirty="0" smtClean="0"/>
              <a:t>1</a:t>
            </a:r>
          </a:p>
          <a:p>
            <a:r>
              <a:rPr lang="en-US" i="1" dirty="0"/>
              <a:t>x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-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i="1" dirty="0"/>
              <a:t>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176497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we add the forward and reverse </a:t>
            </a:r>
            <a:r>
              <a:rPr lang="en-US" dirty="0" smtClean="0"/>
              <a:t>forms respectively</a:t>
            </a:r>
            <a:r>
              <a:rPr lang="en-US" dirty="0"/>
              <a:t>, we obtain</a:t>
            </a:r>
          </a:p>
          <a:p>
            <a:r>
              <a:rPr lang="pt-BR" i="1" dirty="0"/>
              <a:t>x</a:t>
            </a:r>
            <a:r>
              <a:rPr lang="pt-BR" i="1" baseline="-25000" dirty="0"/>
              <a:t>n</a:t>
            </a:r>
            <a:r>
              <a:rPr lang="pt-BR" baseline="-25000" dirty="0"/>
              <a:t>+1</a:t>
            </a:r>
            <a:r>
              <a:rPr lang="pt-BR" dirty="0"/>
              <a:t> + </a:t>
            </a:r>
            <a:r>
              <a:rPr lang="pt-BR" i="1" dirty="0"/>
              <a:t>x</a:t>
            </a:r>
            <a:r>
              <a:rPr lang="pt-BR" i="1" baseline="-25000" dirty="0"/>
              <a:t>n−</a:t>
            </a:r>
            <a:r>
              <a:rPr lang="pt-BR" baseline="-25000" dirty="0"/>
              <a:t>1</a:t>
            </a:r>
            <a:r>
              <a:rPr lang="pt-BR" dirty="0"/>
              <a:t> = 2</a:t>
            </a:r>
            <a:r>
              <a:rPr lang="pt-BR" i="1" dirty="0"/>
              <a:t>x</a:t>
            </a:r>
            <a:r>
              <a:rPr lang="pt-BR" i="1" baseline="-25000" dirty="0"/>
              <a:t>n</a:t>
            </a:r>
            <a:r>
              <a:rPr lang="pt-BR" i="1" dirty="0"/>
              <a:t> </a:t>
            </a:r>
            <a:r>
              <a:rPr lang="pt-BR" dirty="0"/>
              <a:t>+ </a:t>
            </a:r>
            <a:r>
              <a:rPr lang="pt-BR" i="1" dirty="0"/>
              <a:t>a</a:t>
            </a:r>
            <a:r>
              <a:rPr lang="pt-BR" i="1" baseline="-25000" dirty="0"/>
              <a:t>n</a:t>
            </a:r>
            <a:r>
              <a:rPr lang="pt-BR" dirty="0"/>
              <a:t>(Δ</a:t>
            </a:r>
            <a:r>
              <a:rPr lang="pt-BR" i="1" dirty="0"/>
              <a:t>t</a:t>
            </a:r>
            <a:r>
              <a:rPr lang="pt-BR" dirty="0"/>
              <a:t>)</a:t>
            </a:r>
            <a:r>
              <a:rPr lang="pt-BR" baseline="30000" dirty="0"/>
              <a:t>2</a:t>
            </a:r>
            <a:r>
              <a:rPr lang="pt-BR" dirty="0"/>
              <a:t> + </a:t>
            </a:r>
            <a:r>
              <a:rPr lang="pt-BR" i="1" dirty="0" smtClean="0"/>
              <a:t>O</a:t>
            </a:r>
            <a:r>
              <a:rPr lang="en-US" dirty="0" smtClean="0"/>
              <a:t>(</a:t>
            </a:r>
            <a:r>
              <a:rPr lang="el-GR" dirty="0" smtClean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Why can we do this?</a:t>
            </a:r>
          </a:p>
          <a:p>
            <a:r>
              <a:rPr lang="en-US" dirty="0"/>
              <a:t>or</a:t>
            </a:r>
          </a:p>
          <a:p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dirty="0" smtClean="0"/>
              <a:t>2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i="1" dirty="0" smtClean="0"/>
              <a:t>- </a:t>
            </a:r>
            <a:r>
              <a:rPr lang="en-US" i="1" dirty="0"/>
              <a:t>x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i="1" dirty="0"/>
              <a:t>. </a:t>
            </a:r>
            <a:r>
              <a:rPr lang="en-US" dirty="0"/>
              <a:t>(leapfrog algorithm</a:t>
            </a:r>
            <a:r>
              <a:rPr lang="en-US" dirty="0" smtClean="0"/>
              <a:t>)</a:t>
            </a:r>
          </a:p>
          <a:p>
            <a:r>
              <a:rPr lang="en-US" dirty="0"/>
              <a:t>the subtraction of the Taylor series for </a:t>
            </a:r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yields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altLang="zh-CN" dirty="0" smtClean="0"/>
              <a:t>-</a:t>
            </a:r>
            <a:r>
              <a:rPr lang="en-US" i="1" dirty="0" smtClean="0"/>
              <a:t> </a:t>
            </a:r>
            <a:r>
              <a:rPr lang="en-US" i="1" dirty="0"/>
              <a:t>x</a:t>
            </a:r>
            <a:r>
              <a:rPr lang="en-US" i="1" baseline="-25000" dirty="0"/>
              <a:t>n−</a:t>
            </a:r>
            <a:r>
              <a:rPr lang="en-US" baseline="-25000" dirty="0" smtClean="0"/>
              <a:t>1</a:t>
            </a:r>
            <a:r>
              <a:rPr lang="en-US" altLang="zh-CN" dirty="0" smtClean="0"/>
              <a:t>)/</a:t>
            </a:r>
            <a:r>
              <a:rPr lang="el-GR" dirty="0" smtClean="0"/>
              <a:t>2Δ</a:t>
            </a:r>
            <a:r>
              <a:rPr lang="en-US" i="1" dirty="0" smtClean="0"/>
              <a:t>t </a:t>
            </a:r>
            <a:r>
              <a:rPr lang="en-US" dirty="0"/>
              <a:t>(leapfrog algorithm</a:t>
            </a:r>
            <a:r>
              <a:rPr lang="en-US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812555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Note that the global error associated with the leapfrog </a:t>
            </a:r>
            <a:r>
              <a:rPr lang="en-US" dirty="0" smtClean="0"/>
              <a:t>algorithm is </a:t>
            </a:r>
            <a:r>
              <a:rPr lang="en-US" dirty="0"/>
              <a:t>third-order for </a:t>
            </a:r>
            <a:r>
              <a:rPr lang="en-US" dirty="0" smtClean="0"/>
              <a:t>the position </a:t>
            </a:r>
            <a:r>
              <a:rPr lang="en-US" dirty="0"/>
              <a:t>and second-order for the velocity</a:t>
            </a:r>
            <a:r>
              <a:rPr lang="en-US" dirty="0" smtClean="0"/>
              <a:t>.</a:t>
            </a:r>
          </a:p>
          <a:p>
            <a:r>
              <a:rPr lang="en-US" dirty="0"/>
              <a:t>However, the velocity plays no part in the </a:t>
            </a:r>
            <a:r>
              <a:rPr lang="en-US" dirty="0" smtClean="0"/>
              <a:t>integration of </a:t>
            </a:r>
            <a:r>
              <a:rPr lang="en-US" dirty="0"/>
              <a:t>the equations of motion.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leapfrog algorithm is also known as the explicit central </a:t>
            </a:r>
            <a:r>
              <a:rPr lang="en-US" dirty="0" smtClean="0"/>
              <a:t>difference algorithm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this form of the leapfrog algorithm is not self-starting, another algorithm </a:t>
            </a:r>
            <a:r>
              <a:rPr lang="en-US" dirty="0" smtClean="0"/>
              <a:t>must be </a:t>
            </a:r>
            <a:r>
              <a:rPr lang="en-US" dirty="0"/>
              <a:t>used to obtain the first few terms. </a:t>
            </a:r>
          </a:p>
        </p:txBody>
      </p:sp>
    </p:spTree>
    <p:extLst>
      <p:ext uri="{BB962C8B-B14F-4D97-AF65-F5344CB8AC3E}">
        <p14:creationId xmlns:p14="http://schemas.microsoft.com/office/powerpoint/2010/main" val="6936202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additional problem is that the new velocity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found </a:t>
            </a:r>
            <a:r>
              <a:rPr lang="en-US" dirty="0"/>
              <a:t>by computing the difference between two quantities of the same order of magnitude. </a:t>
            </a:r>
            <a:endParaRPr lang="en-US" dirty="0" smtClean="0"/>
          </a:p>
          <a:p>
            <a:pPr lvl="1"/>
            <a:r>
              <a:rPr lang="en-US" dirty="0" smtClean="0"/>
              <a:t>Really no good!</a:t>
            </a:r>
          </a:p>
          <a:p>
            <a:r>
              <a:rPr lang="en-US" dirty="0" smtClean="0"/>
              <a:t>Such</a:t>
            </a:r>
            <a:r>
              <a:rPr lang="en-US" dirty="0"/>
              <a:t> </a:t>
            </a:r>
            <a:r>
              <a:rPr lang="en-US" dirty="0" smtClean="0"/>
              <a:t>an </a:t>
            </a:r>
            <a:r>
              <a:rPr lang="en-US" dirty="0"/>
              <a:t>operation results in a loss of numerical precision and may give rise to </a:t>
            </a:r>
            <a:r>
              <a:rPr lang="en-US" dirty="0" err="1"/>
              <a:t>roundoff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15048198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mathematically equivalent version of the leapfrog algorithm is given by</a:t>
            </a:r>
          </a:p>
          <a:p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(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 smtClean="0"/>
              <a:t>+1/2</a:t>
            </a:r>
            <a:r>
              <a:rPr lang="en-US" dirty="0"/>
              <a:t> </a:t>
            </a:r>
            <a:r>
              <a:rPr lang="de-DE" dirty="0" smtClean="0"/>
              <a:t>(</a:t>
            </a:r>
            <a:r>
              <a:rPr lang="de-DE" i="1" dirty="0" smtClean="0"/>
              <a:t>a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+1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/>
              <a:t>a</a:t>
            </a:r>
            <a:r>
              <a:rPr lang="de-DE" i="1" baseline="-25000" dirty="0"/>
              <a:t>n</a:t>
            </a:r>
            <a:r>
              <a:rPr lang="de-DE" dirty="0"/>
              <a:t>)Δ</a:t>
            </a:r>
            <a:r>
              <a:rPr lang="de-DE" i="1" dirty="0"/>
              <a:t>t. </a:t>
            </a:r>
            <a:r>
              <a:rPr lang="de-DE" dirty="0"/>
              <a:t>(velocity Verlet algorithm</a:t>
            </a:r>
            <a:r>
              <a:rPr lang="de-DE" dirty="0" smtClean="0"/>
              <a:t>)</a:t>
            </a:r>
            <a:endParaRPr lang="de-DE" dirty="0"/>
          </a:p>
          <a:p>
            <a:r>
              <a:rPr lang="en-US" dirty="0" smtClean="0"/>
              <a:t>the </a:t>
            </a:r>
            <a:r>
              <a:rPr lang="en-US" i="1" dirty="0"/>
              <a:t>velocity </a:t>
            </a:r>
            <a:r>
              <a:rPr lang="en-US" dirty="0"/>
              <a:t>form of the </a:t>
            </a:r>
            <a:r>
              <a:rPr lang="en-US" dirty="0" err="1"/>
              <a:t>Verlet</a:t>
            </a:r>
            <a:r>
              <a:rPr lang="en-US" dirty="0"/>
              <a:t> algorithm, is self-starting and </a:t>
            </a:r>
            <a:r>
              <a:rPr lang="en-US" dirty="0" smtClean="0"/>
              <a:t>minimizes </a:t>
            </a:r>
            <a:r>
              <a:rPr lang="en-US" dirty="0" err="1" smtClean="0"/>
              <a:t>roundoff</a:t>
            </a:r>
            <a:r>
              <a:rPr lang="en-US" dirty="0" smtClean="0"/>
              <a:t> </a:t>
            </a:r>
            <a:r>
              <a:rPr lang="en-US" dirty="0"/>
              <a:t>errors.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834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form </a:t>
            </a:r>
            <a:r>
              <a:rPr lang="en-US" dirty="0" smtClean="0"/>
              <a:t>is </a:t>
            </a:r>
            <a:r>
              <a:rPr lang="en-US" dirty="0"/>
              <a:t>the standard form of the Gaussian distribution with </a:t>
            </a:r>
            <a:r>
              <a:rPr lang="en-US" i="1" dirty="0"/>
              <a:t>C </a:t>
            </a:r>
            <a:r>
              <a:rPr lang="en-US" dirty="0"/>
              <a:t>= 1. </a:t>
            </a:r>
            <a:endParaRPr lang="en-US" dirty="0" smtClean="0"/>
          </a:p>
          <a:p>
            <a:r>
              <a:rPr lang="en-US" dirty="0" smtClean="0"/>
              <a:t>The easiest way </a:t>
            </a:r>
            <a:r>
              <a:rPr lang="en-US" dirty="0"/>
              <a:t>to do this fit is to plot your results for 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the form </a:t>
            </a:r>
            <a:r>
              <a:rPr lang="en-US" dirty="0" smtClean="0"/>
              <a:t>on </a:t>
            </a:r>
            <a:r>
              <a:rPr lang="en-US" dirty="0"/>
              <a:t>the same graph </a:t>
            </a:r>
            <a:r>
              <a:rPr lang="en-US" dirty="0" smtClean="0"/>
              <a:t>using your </a:t>
            </a:r>
            <a:r>
              <a:rPr lang="en-US" dirty="0"/>
              <a:t>results for </a:t>
            </a:r>
            <a:r>
              <a:rPr lang="en-US" i="1" dirty="0"/>
              <a:t>⟨x⟩ </a:t>
            </a:r>
            <a:r>
              <a:rPr lang="en-US" dirty="0"/>
              <a:t>and Δ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as input parameters. </a:t>
            </a:r>
            <a:endParaRPr lang="en-US" dirty="0" smtClean="0"/>
          </a:p>
          <a:p>
            <a:r>
              <a:rPr lang="en-US" dirty="0" smtClean="0"/>
              <a:t>Visually </a:t>
            </a:r>
            <a:r>
              <a:rPr lang="en-US" dirty="0"/>
              <a:t>choose the constant </a:t>
            </a:r>
            <a:r>
              <a:rPr lang="en-US" i="1" dirty="0"/>
              <a:t>C </a:t>
            </a:r>
            <a:r>
              <a:rPr lang="en-US" dirty="0"/>
              <a:t>to obtain </a:t>
            </a:r>
            <a:r>
              <a:rPr lang="en-US" dirty="0" smtClean="0"/>
              <a:t>a reasonable </a:t>
            </a:r>
            <a:r>
              <a:rPr lang="en-US" dirty="0"/>
              <a:t>fit. </a:t>
            </a:r>
            <a:endParaRPr lang="en-US" dirty="0" smtClean="0"/>
          </a:p>
          <a:p>
            <a:r>
              <a:rPr lang="en-US" dirty="0" smtClean="0"/>
              <a:t>The lab 1, you will be asked to implement a more complicated random walk model, like 3D, uneven step size….</a:t>
            </a:r>
          </a:p>
          <a:p>
            <a:r>
              <a:rPr lang="en-US" dirty="0" smtClean="0"/>
              <a:t>For more topics in random walk, you can also read the text book.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4" t="63294" r="49243" b="29762"/>
          <a:stretch/>
        </p:blipFill>
        <p:spPr bwMode="auto">
          <a:xfrm>
            <a:off x="1763688" y="404664"/>
            <a:ext cx="4318233" cy="11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3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useful algorithm that avoids the </a:t>
            </a:r>
            <a:r>
              <a:rPr lang="en-US" dirty="0" err="1"/>
              <a:t>roundoff</a:t>
            </a:r>
            <a:r>
              <a:rPr lang="en-US" dirty="0"/>
              <a:t> errors of the leapfrog algorithm is due </a:t>
            </a:r>
            <a:r>
              <a:rPr lang="en-US" dirty="0" smtClean="0"/>
              <a:t>to </a:t>
            </a:r>
            <a:r>
              <a:rPr lang="en-US" dirty="0" err="1" smtClean="0"/>
              <a:t>Beeman</a:t>
            </a:r>
            <a:r>
              <a:rPr lang="en-US" dirty="0" smtClean="0"/>
              <a:t> </a:t>
            </a:r>
            <a:r>
              <a:rPr lang="en-US" dirty="0"/>
              <a:t>and Schofield.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write the </a:t>
            </a:r>
            <a:r>
              <a:rPr lang="en-US" i="1" dirty="0" err="1"/>
              <a:t>Beeman</a:t>
            </a:r>
            <a:r>
              <a:rPr lang="en-US" i="1" dirty="0"/>
              <a:t> </a:t>
            </a:r>
            <a:r>
              <a:rPr lang="en-US" dirty="0"/>
              <a:t>algorithm in the </a:t>
            </a:r>
            <a:r>
              <a:rPr lang="en-US" dirty="0" smtClean="0"/>
              <a:t>form: </a:t>
            </a:r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+1</a:t>
            </a:r>
            <a:r>
              <a:rPr lang="en-US" altLang="zh-CN" dirty="0" smtClean="0"/>
              <a:t>/</a:t>
            </a:r>
            <a:r>
              <a:rPr lang="en-US" dirty="0" smtClean="0"/>
              <a:t>6(4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 </a:t>
            </a:r>
            <a:r>
              <a:rPr lang="en-US" altLang="zh-CN" i="1" dirty="0"/>
              <a:t>-</a:t>
            </a:r>
            <a:r>
              <a:rPr lang="en-US" i="1" dirty="0" smtClean="0"/>
              <a:t> </a:t>
            </a:r>
            <a:r>
              <a:rPr lang="en-US" i="1" dirty="0"/>
              <a:t>a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)(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 smtClean="0"/>
              <a:t>+1</a:t>
            </a:r>
            <a:r>
              <a:rPr lang="en-US" altLang="zh-CN" dirty="0" smtClean="0"/>
              <a:t>/</a:t>
            </a:r>
            <a:r>
              <a:rPr lang="en-US" dirty="0" smtClean="0"/>
              <a:t>6</a:t>
            </a:r>
            <a:r>
              <a:rPr lang="de-DE" dirty="0" smtClean="0"/>
              <a:t>(2</a:t>
            </a:r>
            <a:r>
              <a:rPr lang="de-DE" i="1" dirty="0" smtClean="0"/>
              <a:t>a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+1</a:t>
            </a:r>
            <a:r>
              <a:rPr lang="de-DE" dirty="0" smtClean="0"/>
              <a:t> </a:t>
            </a:r>
            <a:r>
              <a:rPr lang="de-DE" dirty="0"/>
              <a:t>+ 5</a:t>
            </a:r>
            <a:r>
              <a:rPr lang="de-DE" i="1" dirty="0"/>
              <a:t>a</a:t>
            </a:r>
            <a:r>
              <a:rPr lang="de-DE" i="1" baseline="-25000" dirty="0"/>
              <a:t>n</a:t>
            </a:r>
            <a:r>
              <a:rPr lang="de-DE" i="1" dirty="0"/>
              <a:t> </a:t>
            </a:r>
            <a:r>
              <a:rPr lang="en-US" altLang="zh-CN" i="1" dirty="0" smtClean="0"/>
              <a:t>-</a:t>
            </a:r>
            <a:r>
              <a:rPr lang="de-DE" i="1" dirty="0" smtClean="0"/>
              <a:t> </a:t>
            </a:r>
            <a:r>
              <a:rPr lang="de-DE" i="1" dirty="0"/>
              <a:t>a</a:t>
            </a:r>
            <a:r>
              <a:rPr lang="de-DE" i="1" baseline="-25000" dirty="0"/>
              <a:t>n−</a:t>
            </a:r>
            <a:r>
              <a:rPr lang="de-DE" baseline="-25000" dirty="0"/>
              <a:t>1</a:t>
            </a:r>
            <a:r>
              <a:rPr lang="de-DE" dirty="0"/>
              <a:t>)Δ</a:t>
            </a:r>
            <a:r>
              <a:rPr lang="de-DE" i="1" dirty="0"/>
              <a:t>t. </a:t>
            </a:r>
            <a:r>
              <a:rPr lang="de-DE" dirty="0"/>
              <a:t>(Beeman algorithm)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772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most common finite difference method for solving ordinary differential equations is </a:t>
            </a:r>
            <a:r>
              <a:rPr lang="en-US" dirty="0" smtClean="0"/>
              <a:t>the </a:t>
            </a:r>
            <a:r>
              <a:rPr lang="en-US" i="1" dirty="0" err="1" smtClean="0"/>
              <a:t>Runge-Kutta</a:t>
            </a:r>
            <a:r>
              <a:rPr lang="en-US" i="1" dirty="0" smtClean="0"/>
              <a:t> </a:t>
            </a:r>
            <a:r>
              <a:rPr lang="en-US" dirty="0"/>
              <a:t>method</a:t>
            </a:r>
            <a:r>
              <a:rPr lang="en-US" dirty="0" smtClean="0"/>
              <a:t>.</a:t>
            </a:r>
          </a:p>
          <a:p>
            <a:r>
              <a:rPr lang="en-US" dirty="0"/>
              <a:t>Because </a:t>
            </a:r>
            <a:r>
              <a:rPr lang="en-US" dirty="0" err="1"/>
              <a:t>Runge-Kutta</a:t>
            </a:r>
            <a:r>
              <a:rPr lang="en-US" dirty="0"/>
              <a:t> algorithms are self-starting, they are frequently used to obtain the first </a:t>
            </a:r>
            <a:r>
              <a:rPr lang="en-US" dirty="0" smtClean="0"/>
              <a:t>few iterations </a:t>
            </a:r>
            <a:r>
              <a:rPr lang="en-US" dirty="0"/>
              <a:t>for an algorithm that is not self-starting</a:t>
            </a:r>
            <a:r>
              <a:rPr lang="en-US" dirty="0" smtClean="0"/>
              <a:t>.</a:t>
            </a:r>
          </a:p>
          <a:p>
            <a:r>
              <a:rPr lang="en-US" altLang="zh-CN" dirty="0" smtClean="0"/>
              <a:t>For details, read the textbook because it has been covered in PHYS2061.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918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Dynamics of Many Particle</a:t>
            </a:r>
            <a:br>
              <a:rPr lang="en-US" b="1" dirty="0"/>
            </a:br>
            <a:r>
              <a:rPr lang="en-US" b="1" dirty="0"/>
              <a:t>Systems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simulate the dynamical behavior of many particle systems such as dense gases, </a:t>
            </a:r>
            <a:r>
              <a:rPr lang="en-US" dirty="0" smtClean="0"/>
              <a:t>liquids, and </a:t>
            </a:r>
            <a:r>
              <a:rPr lang="en-US" dirty="0"/>
              <a:t>solids and observe their qualitative features.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basic ideas of equilibrium </a:t>
            </a:r>
            <a:r>
              <a:rPr lang="en-US" dirty="0" smtClean="0"/>
              <a:t>statistical mechanics </a:t>
            </a:r>
            <a:r>
              <a:rPr lang="en-US" dirty="0"/>
              <a:t>and kinetic theory are introduced.</a:t>
            </a:r>
          </a:p>
        </p:txBody>
      </p:sp>
    </p:spTree>
    <p:extLst>
      <p:ext uri="{BB962C8B-B14F-4D97-AF65-F5344CB8AC3E}">
        <p14:creationId xmlns:p14="http://schemas.microsoft.com/office/powerpoint/2010/main" val="39269270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ith</a:t>
            </a:r>
            <a:r>
              <a:rPr lang="en-US" dirty="0" smtClean="0"/>
              <a:t> the knowledge </a:t>
            </a:r>
            <a:r>
              <a:rPr lang="en-US" dirty="0"/>
              <a:t>of the laws of physics at the microscopic level, </a:t>
            </a:r>
            <a:endParaRPr lang="en-US" dirty="0" smtClean="0"/>
          </a:p>
          <a:p>
            <a:pPr lvl="1"/>
            <a:r>
              <a:rPr lang="en-US" dirty="0" smtClean="0"/>
              <a:t>how to </a:t>
            </a:r>
            <a:r>
              <a:rPr lang="en-US" dirty="0"/>
              <a:t>understand the </a:t>
            </a:r>
            <a:r>
              <a:rPr lang="en-US" dirty="0" smtClean="0"/>
              <a:t>behavior of </a:t>
            </a:r>
            <a:r>
              <a:rPr lang="en-US" dirty="0"/>
              <a:t>gases, liquids, and solids and more complex </a:t>
            </a:r>
            <a:r>
              <a:rPr lang="en-US" dirty="0" smtClean="0"/>
              <a:t>systems? 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as polymers and proteins? </a:t>
            </a:r>
            <a:endParaRPr lang="en-US" dirty="0" smtClean="0"/>
          </a:p>
          <a:p>
            <a:r>
              <a:rPr lang="en-US" dirty="0" smtClean="0"/>
              <a:t>For</a:t>
            </a:r>
            <a:r>
              <a:rPr lang="en-US" dirty="0"/>
              <a:t> </a:t>
            </a:r>
            <a:r>
              <a:rPr lang="en-US" dirty="0" smtClean="0"/>
              <a:t>example</a:t>
            </a:r>
            <a:r>
              <a:rPr lang="en-US" dirty="0"/>
              <a:t>, consider two cups of water prepared under similar conditions.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cup contains </a:t>
            </a:r>
            <a:r>
              <a:rPr lang="en-US" dirty="0" smtClean="0"/>
              <a:t>approximately 1025 </a:t>
            </a:r>
            <a:r>
              <a:rPr lang="en-US" dirty="0"/>
              <a:t>molecules which mutually interact and,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 good approximation, move according </a:t>
            </a:r>
            <a:r>
              <a:rPr lang="en-US" dirty="0" smtClean="0"/>
              <a:t>to the </a:t>
            </a:r>
            <a:r>
              <a:rPr lang="en-US" dirty="0"/>
              <a:t>laws of classical physics.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12125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Although the intermolecular forces produce a complicated trajectory for each molecule, the observable properties of the water in each cup are indistinguishable and are easy to describe. </a:t>
            </a:r>
          </a:p>
          <a:p>
            <a:r>
              <a:rPr lang="en-US" dirty="0"/>
              <a:t>For example, the temperature of the water in each cup is independent of time even though the positions and velocities of the individual molecules are changing continually.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816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 the intermolecular forces produce a complicated </a:t>
            </a:r>
            <a:r>
              <a:rPr lang="en-US" dirty="0" smtClean="0"/>
              <a:t>trajectory for </a:t>
            </a:r>
            <a:r>
              <a:rPr lang="en-US" dirty="0"/>
              <a:t>each molecule,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observable properties of the water in each cup are indistinguishable and </a:t>
            </a:r>
            <a:r>
              <a:rPr lang="en-US" dirty="0" smtClean="0"/>
              <a:t>are easy </a:t>
            </a:r>
            <a:r>
              <a:rPr lang="en-US" dirty="0"/>
              <a:t>to describe.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the temperature of the water in each cup is independent of </a:t>
            </a:r>
            <a:r>
              <a:rPr lang="en-US" dirty="0" smtClean="0"/>
              <a:t>time </a:t>
            </a:r>
          </a:p>
          <a:p>
            <a:pPr lvl="2"/>
            <a:r>
              <a:rPr lang="en-US" dirty="0" smtClean="0"/>
              <a:t>even </a:t>
            </a:r>
            <a:r>
              <a:rPr lang="en-US" dirty="0"/>
              <a:t>though the positions and velocities of the individual molecules are changing continually.</a:t>
            </a:r>
          </a:p>
        </p:txBody>
      </p:sp>
    </p:spTree>
    <p:extLst>
      <p:ext uri="{BB962C8B-B14F-4D97-AF65-F5344CB8AC3E}">
        <p14:creationId xmlns:p14="http://schemas.microsoft.com/office/powerpoint/2010/main" val="8091524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way to understand the behavior of a classical many particle system is to simulate </a:t>
            </a:r>
            <a:r>
              <a:rPr lang="en-US" dirty="0" smtClean="0"/>
              <a:t>the trajectory </a:t>
            </a:r>
            <a:r>
              <a:rPr lang="en-US" dirty="0"/>
              <a:t>of each particle.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approach, known as </a:t>
            </a:r>
            <a:r>
              <a:rPr lang="en-US" i="1" dirty="0"/>
              <a:t>molecular dynamics</a:t>
            </a:r>
            <a:r>
              <a:rPr lang="en-US" dirty="0"/>
              <a:t>, has been applied </a:t>
            </a:r>
            <a:r>
              <a:rPr lang="en-US" dirty="0" smtClean="0"/>
              <a:t>to various systems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has given us much insight into a variety of systems in which </a:t>
            </a:r>
            <a:r>
              <a:rPr lang="en-US" dirty="0" smtClean="0"/>
              <a:t>the particles </a:t>
            </a:r>
            <a:r>
              <a:rPr lang="en-US" dirty="0"/>
              <a:t>obey the laws of classical dynamics.</a:t>
            </a:r>
          </a:p>
        </p:txBody>
      </p:sp>
    </p:spTree>
    <p:extLst>
      <p:ext uri="{BB962C8B-B14F-4D97-AF65-F5344CB8AC3E}">
        <p14:creationId xmlns:p14="http://schemas.microsoft.com/office/powerpoint/2010/main" val="3675641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calculation of the trajectories of many particles would not be very useful unless we </a:t>
            </a:r>
            <a:r>
              <a:rPr lang="en-US" dirty="0" smtClean="0"/>
              <a:t>know the </a:t>
            </a:r>
            <a:r>
              <a:rPr lang="en-US" dirty="0"/>
              <a:t>right questions to ask. </a:t>
            </a:r>
            <a:endParaRPr lang="en-US" dirty="0" smtClean="0"/>
          </a:p>
          <a:p>
            <a:r>
              <a:rPr lang="en-US" dirty="0" smtClean="0"/>
              <a:t>Saving </a:t>
            </a:r>
            <a:r>
              <a:rPr lang="en-US" dirty="0"/>
              <a:t>these trajectories would quickly fill up any storage </a:t>
            </a:r>
            <a:r>
              <a:rPr lang="en-US" dirty="0" smtClean="0"/>
              <a:t>medium, and </a:t>
            </a:r>
            <a:r>
              <a:rPr lang="en-US" dirty="0"/>
              <a:t>we do not usually care about the trajectory of any particular particle. </a:t>
            </a:r>
            <a:endParaRPr lang="en-US" dirty="0" smtClean="0"/>
          </a:p>
          <a:p>
            <a:pPr lvl="1"/>
            <a:r>
              <a:rPr lang="en-US" dirty="0" smtClean="0"/>
              <a:t>If God is a programmer, does he save all the history?</a:t>
            </a:r>
          </a:p>
          <a:p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 smtClean="0"/>
              <a:t>useful quantities </a:t>
            </a:r>
            <a:r>
              <a:rPr lang="en-US" dirty="0"/>
              <a:t>needed to describe these many particle systems?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essential </a:t>
            </a:r>
            <a:r>
              <a:rPr lang="en-US" dirty="0" smtClean="0"/>
              <a:t>characteristics and </a:t>
            </a:r>
            <a:r>
              <a:rPr lang="en-US" dirty="0"/>
              <a:t>regularities they exhibit?</a:t>
            </a:r>
          </a:p>
        </p:txBody>
      </p:sp>
    </p:spTree>
    <p:extLst>
      <p:ext uri="{BB962C8B-B14F-4D97-AF65-F5344CB8AC3E}">
        <p14:creationId xmlns:p14="http://schemas.microsoft.com/office/powerpoint/2010/main" val="26128376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Intermolecular Potential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assume that the dynamics </a:t>
            </a:r>
            <a:r>
              <a:rPr lang="en-US" dirty="0" smtClean="0"/>
              <a:t>can be </a:t>
            </a:r>
            <a:r>
              <a:rPr lang="en-US" dirty="0"/>
              <a:t>treated classically,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molecules are spherical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chemically inert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their internal </a:t>
            </a:r>
            <a:r>
              <a:rPr lang="en-US" dirty="0" smtClean="0"/>
              <a:t>structure can </a:t>
            </a:r>
            <a:r>
              <a:rPr lang="en-US" dirty="0"/>
              <a:t>be ignored,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the interaction between any pair of particles depends only on the </a:t>
            </a:r>
            <a:r>
              <a:rPr lang="en-US" dirty="0" smtClean="0"/>
              <a:t>distance between </a:t>
            </a:r>
            <a:r>
              <a:rPr lang="en-US" dirty="0"/>
              <a:t>them.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 the total potential energy </a:t>
            </a:r>
            <a:r>
              <a:rPr lang="en-US" i="1" dirty="0"/>
              <a:t>U </a:t>
            </a:r>
            <a:r>
              <a:rPr lang="en-US" dirty="0"/>
              <a:t>is a sum of two-particle interactions: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57341" r="15442" b="30754"/>
          <a:stretch/>
        </p:blipFill>
        <p:spPr bwMode="auto">
          <a:xfrm>
            <a:off x="827584" y="5733256"/>
            <a:ext cx="7242629" cy="87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0050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where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 err="1"/>
              <a:t>r</a:t>
            </a:r>
            <a:r>
              <a:rPr lang="en-US" i="1" baseline="-25000" dirty="0" err="1"/>
              <a:t>ij</a:t>
            </a:r>
            <a:r>
              <a:rPr lang="en-US" dirty="0"/>
              <a:t>) depends only on the magnitude of the distance </a:t>
            </a:r>
            <a:r>
              <a:rPr lang="en-US" b="1" dirty="0" err="1"/>
              <a:t>r</a:t>
            </a:r>
            <a:r>
              <a:rPr lang="en-US" i="1" baseline="-25000" dirty="0" err="1"/>
              <a:t>ij</a:t>
            </a:r>
            <a:r>
              <a:rPr lang="en-US" i="1" dirty="0"/>
              <a:t> </a:t>
            </a:r>
            <a:r>
              <a:rPr lang="en-US" dirty="0"/>
              <a:t>between particles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j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pairwise </a:t>
            </a:r>
            <a:r>
              <a:rPr lang="en-US" dirty="0"/>
              <a:t>interaction form </a:t>
            </a:r>
            <a:r>
              <a:rPr lang="en-US" dirty="0" smtClean="0"/>
              <a:t>is </a:t>
            </a:r>
            <a:r>
              <a:rPr lang="en-US" dirty="0"/>
              <a:t>appropriate for simple liquids such as liquid argon</a:t>
            </a:r>
            <a:r>
              <a:rPr lang="en-US" dirty="0" smtClean="0"/>
              <a:t>.</a:t>
            </a:r>
          </a:p>
          <a:p>
            <a:r>
              <a:rPr lang="en-US" dirty="0"/>
              <a:t>The form of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for electrically neutral molecules can be constructed by a first </a:t>
            </a:r>
            <a:r>
              <a:rPr lang="en-US" dirty="0" smtClean="0"/>
              <a:t>principles quantum </a:t>
            </a:r>
            <a:r>
              <a:rPr lang="en-US" dirty="0"/>
              <a:t>mechanical calculation.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a calculation is very difficult, and it usually is sufficient </a:t>
            </a:r>
            <a:r>
              <a:rPr lang="en-US" dirty="0" smtClean="0"/>
              <a:t>to choose </a:t>
            </a:r>
            <a:r>
              <a:rPr lang="en-US" dirty="0"/>
              <a:t>a simple phenomenological form for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important features of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are a </a:t>
            </a:r>
            <a:r>
              <a:rPr lang="en-US" dirty="0" smtClean="0"/>
              <a:t>strong repulsion </a:t>
            </a:r>
            <a:r>
              <a:rPr lang="en-US" dirty="0"/>
              <a:t>for small </a:t>
            </a:r>
            <a:r>
              <a:rPr lang="en-US" i="1" dirty="0"/>
              <a:t>r </a:t>
            </a:r>
            <a:r>
              <a:rPr lang="en-US" dirty="0"/>
              <a:t>and a weak attraction at large </a:t>
            </a:r>
            <a:r>
              <a:rPr lang="en-US" i="1" dirty="0"/>
              <a:t>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55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12137</TotalTime>
  <Words>6488</Words>
  <Application>Microsoft Office PowerPoint</Application>
  <PresentationFormat>On-screen Show (4:3)</PresentationFormat>
  <Paragraphs>473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6" baseType="lpstr">
      <vt:lpstr>宋体</vt:lpstr>
      <vt:lpstr>Arial</vt:lpstr>
      <vt:lpstr>Calibri</vt:lpstr>
      <vt:lpstr>Office 主题​​</vt:lpstr>
      <vt:lpstr>Introduction to Computer Simulation of Physical Systems (Lecture 3) Simulating Particle Motion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practice</vt:lpstr>
      <vt:lpstr>PowerPoint Presentation</vt:lpstr>
      <vt:lpstr>PowerPoint Presentation</vt:lpstr>
      <vt:lpstr>Method of Least Squares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Number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Variational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Modified Euler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Drag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Two-Dimensional Trajectories</vt:lpstr>
      <vt:lpstr>PowerPoint Presentation</vt:lpstr>
      <vt:lpstr> Decay processes</vt:lpstr>
      <vt:lpstr>PowerPoint Presentation</vt:lpstr>
      <vt:lpstr>PowerPoint Presentation</vt:lpstr>
      <vt:lpstr>PowerPoint Presentation</vt:lpstr>
      <vt:lpstr>PowerPoint Presentation</vt:lpstr>
      <vt:lpstr>Numerical Integration of Newton’s Equation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Dynamics of Many Particle Systems</vt:lpstr>
      <vt:lpstr>Introduction</vt:lpstr>
      <vt:lpstr>PowerPoint Presentation</vt:lpstr>
      <vt:lpstr>PowerPoint Presentation</vt:lpstr>
      <vt:lpstr>PowerPoint Presentation</vt:lpstr>
      <vt:lpstr>PowerPoint Presentation</vt:lpstr>
      <vt:lpstr>The Intermolecular Potential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176</cp:revision>
  <dcterms:created xsi:type="dcterms:W3CDTF">2014-01-05T10:31:17Z</dcterms:created>
  <dcterms:modified xsi:type="dcterms:W3CDTF">2020-01-20T10:26:41Z</dcterms:modified>
</cp:coreProperties>
</file>